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BBF5330_6334A83E.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BBF5B28_AC754833.xml" ContentType="application/vnd.ms-powerpoint.comments+xml"/>
  <Override PartName="/ppt/tags/tag4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8.xml" ContentType="application/vnd.openxmlformats-officedocument.presentationml.tags+xml"/>
  <Override PartName="/ppt/notesSlides/notesSlide22.xml" ContentType="application/vnd.openxmlformats-officedocument.presentationml.notesSlide+xml"/>
  <Override PartName="/ppt/tags/tag4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269D_530F19C8.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26D1_EF9D7374.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0.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89"/>
  </p:notesMasterIdLst>
  <p:sldIdLst>
    <p:sldId id="2076138243" r:id="rId7"/>
    <p:sldId id="2076138242" r:id="rId8"/>
    <p:sldId id="2076138286" r:id="rId9"/>
    <p:sldId id="1841" r:id="rId10"/>
    <p:sldId id="2076137939" r:id="rId11"/>
    <p:sldId id="2076137927" r:id="rId12"/>
    <p:sldId id="751" r:id="rId13"/>
    <p:sldId id="8262" r:id="rId14"/>
    <p:sldId id="2076137945" r:id="rId15"/>
    <p:sldId id="2076136710" r:id="rId16"/>
    <p:sldId id="288" r:id="rId17"/>
    <p:sldId id="2076136240" r:id="rId18"/>
    <p:sldId id="2076136715" r:id="rId19"/>
    <p:sldId id="2076136716" r:id="rId20"/>
    <p:sldId id="10041" r:id="rId21"/>
    <p:sldId id="2076137972" r:id="rId22"/>
    <p:sldId id="2076137947" r:id="rId23"/>
    <p:sldId id="2076137973" r:id="rId24"/>
    <p:sldId id="489" r:id="rId25"/>
    <p:sldId id="8343" r:id="rId26"/>
    <p:sldId id="2076137949" r:id="rId27"/>
    <p:sldId id="2076137961" r:id="rId28"/>
    <p:sldId id="2076137948" r:id="rId29"/>
    <p:sldId id="2076137943" r:id="rId30"/>
    <p:sldId id="2076137957" r:id="rId31"/>
    <p:sldId id="2076137975" r:id="rId32"/>
    <p:sldId id="2076137974" r:id="rId33"/>
    <p:sldId id="2076137953" r:id="rId34"/>
    <p:sldId id="2076137954" r:id="rId35"/>
    <p:sldId id="2076137955" r:id="rId36"/>
    <p:sldId id="2076137958" r:id="rId37"/>
    <p:sldId id="2076137962" r:id="rId38"/>
    <p:sldId id="2076137976" r:id="rId39"/>
    <p:sldId id="2076137942" r:id="rId40"/>
    <p:sldId id="2076137965" r:id="rId41"/>
    <p:sldId id="2453" r:id="rId42"/>
    <p:sldId id="2076137978" r:id="rId43"/>
    <p:sldId id="2076137977" r:id="rId44"/>
    <p:sldId id="2076138300" r:id="rId45"/>
    <p:sldId id="11930" r:id="rId46"/>
    <p:sldId id="2076137968" r:id="rId47"/>
    <p:sldId id="2076138280" r:id="rId48"/>
    <p:sldId id="2076138289" r:id="rId49"/>
    <p:sldId id="2076138251" r:id="rId50"/>
    <p:sldId id="2076138215" r:id="rId51"/>
    <p:sldId id="2076138248" r:id="rId52"/>
    <p:sldId id="2076138216" r:id="rId53"/>
    <p:sldId id="2076138249" r:id="rId54"/>
    <p:sldId id="2076138252" r:id="rId55"/>
    <p:sldId id="2076138217" r:id="rId56"/>
    <p:sldId id="2076138250" r:id="rId57"/>
    <p:sldId id="2076138253" r:id="rId58"/>
    <p:sldId id="2076138290" r:id="rId59"/>
    <p:sldId id="2076138295" r:id="rId60"/>
    <p:sldId id="2076137952" r:id="rId61"/>
    <p:sldId id="10057" r:id="rId62"/>
    <p:sldId id="2076137951" r:id="rId63"/>
    <p:sldId id="2076138296" r:id="rId64"/>
    <p:sldId id="10025" r:id="rId65"/>
    <p:sldId id="2076136689" r:id="rId66"/>
    <p:sldId id="2076138298" r:id="rId67"/>
    <p:sldId id="9885" r:id="rId68"/>
    <p:sldId id="2076136705" r:id="rId69"/>
    <p:sldId id="9886" r:id="rId70"/>
    <p:sldId id="9981" r:id="rId71"/>
    <p:sldId id="2076138297" r:id="rId72"/>
    <p:sldId id="9937" r:id="rId73"/>
    <p:sldId id="9933" r:id="rId74"/>
    <p:sldId id="338" r:id="rId75"/>
    <p:sldId id="2076138218" r:id="rId76"/>
    <p:sldId id="2076138271" r:id="rId77"/>
    <p:sldId id="2076138219" r:id="rId78"/>
    <p:sldId id="2076138247" r:id="rId79"/>
    <p:sldId id="2076138299" r:id="rId80"/>
    <p:sldId id="2076138263" r:id="rId81"/>
    <p:sldId id="2076138264" r:id="rId82"/>
    <p:sldId id="2076138265" r:id="rId83"/>
    <p:sldId id="2076138266" r:id="rId84"/>
    <p:sldId id="2076138267" r:id="rId85"/>
    <p:sldId id="2076138254" r:id="rId86"/>
    <p:sldId id="262" r:id="rId87"/>
    <p:sldId id="207613825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3" id="{9A1BB3DF-E3C5-43A6-915D-DF5D194BDF3D}">
          <p14:sldIdLst>
            <p14:sldId id="2076138243"/>
            <p14:sldId id="2076138242"/>
            <p14:sldId id="2076138286"/>
            <p14:sldId id="1841"/>
            <p14:sldId id="2076137939"/>
            <p14:sldId id="2076137927"/>
            <p14:sldId id="751"/>
            <p14:sldId id="8262"/>
            <p14:sldId id="2076137945"/>
            <p14:sldId id="2076136710"/>
            <p14:sldId id="288"/>
            <p14:sldId id="2076136240"/>
            <p14:sldId id="2076136715"/>
            <p14:sldId id="2076136716"/>
            <p14:sldId id="10041"/>
            <p14:sldId id="2076137972"/>
            <p14:sldId id="2076137947"/>
            <p14:sldId id="2076137973"/>
            <p14:sldId id="489"/>
            <p14:sldId id="8343"/>
            <p14:sldId id="2076137949"/>
            <p14:sldId id="2076137961"/>
            <p14:sldId id="2076137948"/>
            <p14:sldId id="2076137943"/>
            <p14:sldId id="2076137957"/>
            <p14:sldId id="2076137975"/>
            <p14:sldId id="2076137974"/>
            <p14:sldId id="2076137953"/>
            <p14:sldId id="2076137954"/>
            <p14:sldId id="2076137955"/>
            <p14:sldId id="2076137958"/>
            <p14:sldId id="2076137962"/>
            <p14:sldId id="2076137976"/>
            <p14:sldId id="2076137942"/>
            <p14:sldId id="2076137965"/>
            <p14:sldId id="2453"/>
            <p14:sldId id="2076137978"/>
            <p14:sldId id="2076137977"/>
            <p14:sldId id="2076138300"/>
            <p14:sldId id="11930"/>
            <p14:sldId id="2076137968"/>
            <p14:sldId id="2076138280"/>
            <p14:sldId id="2076138289"/>
            <p14:sldId id="2076138251"/>
            <p14:sldId id="2076138215"/>
            <p14:sldId id="2076138248"/>
            <p14:sldId id="2076138216"/>
            <p14:sldId id="2076138249"/>
            <p14:sldId id="2076138252"/>
            <p14:sldId id="2076138217"/>
            <p14:sldId id="2076138250"/>
            <p14:sldId id="2076138253"/>
            <p14:sldId id="2076138290"/>
            <p14:sldId id="2076138295"/>
            <p14:sldId id="2076137952"/>
            <p14:sldId id="10057"/>
            <p14:sldId id="2076137951"/>
            <p14:sldId id="2076138296"/>
            <p14:sldId id="10025"/>
            <p14:sldId id="2076136689"/>
            <p14:sldId id="2076138298"/>
            <p14:sldId id="9885"/>
            <p14:sldId id="2076136705"/>
            <p14:sldId id="9886"/>
            <p14:sldId id="9981"/>
            <p14:sldId id="2076138297"/>
            <p14:sldId id="9937"/>
            <p14:sldId id="9933"/>
            <p14:sldId id="338"/>
            <p14:sldId id="2076138218"/>
            <p14:sldId id="2076138271"/>
            <p14:sldId id="2076138219"/>
            <p14:sldId id="2076138247"/>
            <p14:sldId id="2076138299"/>
            <p14:sldId id="2076138263"/>
            <p14:sldId id="2076138264"/>
            <p14:sldId id="2076138265"/>
            <p14:sldId id="2076138266"/>
            <p14:sldId id="2076138267"/>
            <p14:sldId id="2076138254"/>
            <p14:sldId id="262"/>
            <p14:sldId id="20761382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a:srgbClr val="D6D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420" autoAdjust="0"/>
  </p:normalViewPr>
  <p:slideViewPr>
    <p:cSldViewPr snapToGrid="0">
      <p:cViewPr varScale="1">
        <p:scale>
          <a:sx n="174" d="100"/>
          <a:sy n="174" d="100"/>
        </p:scale>
        <p:origin x="691" y="120"/>
      </p:cViewPr>
      <p:guideLst/>
    </p:cSldViewPr>
  </p:slideViewPr>
  <p:notesTextViewPr>
    <p:cViewPr>
      <p:scale>
        <a:sx n="1" d="1"/>
        <a:sy n="1" d="1"/>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notesMaster" Target="notesMasters/notesMaster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sz="1200"/>
              <a:t>Resource Allocation</a:t>
            </a:r>
          </a:p>
        </c:rich>
      </c:tx>
      <c:overlay val="0"/>
      <c:spPr>
        <a:noFill/>
        <a:ln>
          <a:noFill/>
        </a:ln>
        <a:effectLst/>
      </c:spPr>
    </c:title>
    <c:autoTitleDeleted val="0"/>
    <c:plotArea>
      <c:layout/>
      <c:pieChart>
        <c:varyColors val="1"/>
        <c:ser>
          <c:idx val="0"/>
          <c:order val="0"/>
          <c:tx>
            <c:strRef>
              <c:f>Sheet1!$B$1</c:f>
              <c:strCache>
                <c:ptCount val="1"/>
                <c:pt idx="0">
                  <c:v>Resource Allocation</c:v>
                </c:pt>
              </c:strCache>
            </c:strRef>
          </c:tx>
          <c:spPr>
            <a:scene3d>
              <a:camera prst="orthographicFront"/>
              <a:lightRig rig="threePt" dir="t"/>
            </a:scene3d>
          </c:spPr>
          <c:dPt>
            <c:idx val="0"/>
            <c:bubble3D val="0"/>
            <c:spPr>
              <a:solidFill>
                <a:schemeClr val="accent6"/>
              </a:solidFill>
              <a:ln>
                <a:noFill/>
              </a:ln>
              <a:effectLst/>
              <a:scene3d>
                <a:camera prst="orthographicFront"/>
                <a:lightRig rig="threePt" dir="t"/>
              </a:scene3d>
            </c:spPr>
            <c:extLst>
              <c:ext xmlns:c16="http://schemas.microsoft.com/office/drawing/2014/chart" uri="{C3380CC4-5D6E-409C-BE32-E72D297353CC}">
                <c16:uniqueId val="{00000001-B407-4345-A31A-9ACA3CABEB43}"/>
              </c:ext>
            </c:extLst>
          </c:dPt>
          <c:dPt>
            <c:idx val="1"/>
            <c:bubble3D val="0"/>
            <c:spPr>
              <a:solidFill>
                <a:schemeClr val="accent5"/>
              </a:solidFill>
              <a:ln>
                <a:noFill/>
              </a:ln>
              <a:effectLst/>
              <a:scene3d>
                <a:camera prst="orthographicFront"/>
                <a:lightRig rig="threePt" dir="t"/>
              </a:scene3d>
            </c:spPr>
            <c:extLst>
              <c:ext xmlns:c16="http://schemas.microsoft.com/office/drawing/2014/chart" uri="{C3380CC4-5D6E-409C-BE32-E72D297353CC}">
                <c16:uniqueId val="{00000003-B407-4345-A31A-9ACA3CABEB43}"/>
              </c:ext>
            </c:extLst>
          </c:dPt>
          <c:dPt>
            <c:idx val="2"/>
            <c:bubble3D val="0"/>
            <c:spPr>
              <a:solidFill>
                <a:schemeClr val="accent4"/>
              </a:solidFill>
              <a:ln>
                <a:noFill/>
              </a:ln>
              <a:effectLst/>
              <a:scene3d>
                <a:camera prst="orthographicFront"/>
                <a:lightRig rig="threePt" dir="t"/>
              </a:scene3d>
            </c:spPr>
            <c:extLst>
              <c:ext xmlns:c16="http://schemas.microsoft.com/office/drawing/2014/chart" uri="{C3380CC4-5D6E-409C-BE32-E72D297353CC}">
                <c16:uniqueId val="{00000005-B407-4345-A31A-9ACA3CABEB4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group A</c:v>
                </c:pt>
                <c:pt idx="1">
                  <c:v>group B</c:v>
                </c:pt>
                <c:pt idx="2">
                  <c:v>Shared</c:v>
                </c:pt>
              </c:strCache>
            </c:strRef>
          </c:cat>
          <c:val>
            <c:numRef>
              <c:f>Sheet1!$B$2:$B$4</c:f>
              <c:numCache>
                <c:formatCode>General</c:formatCode>
                <c:ptCount val="3"/>
                <c:pt idx="0">
                  <c:v>0.4</c:v>
                </c:pt>
                <c:pt idx="1">
                  <c:v>0.2</c:v>
                </c:pt>
                <c:pt idx="2">
                  <c:v>0.4</c:v>
                </c:pt>
              </c:numCache>
            </c:numRef>
          </c:val>
          <c:extLst>
            <c:ext xmlns:c16="http://schemas.microsoft.com/office/drawing/2014/chart" uri="{C3380CC4-5D6E-409C-BE32-E72D297353CC}">
              <c16:uniqueId val="{00000000-F3B4-42BB-B782-811A1768A74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omments/modernComment_269D_530F19C8.xml><?xml version="1.0" encoding="utf-8"?>
<p188:cmLst xmlns:a="http://schemas.openxmlformats.org/drawingml/2006/main" xmlns:r="http://schemas.openxmlformats.org/officeDocument/2006/relationships" xmlns:p188="http://schemas.microsoft.com/office/powerpoint/2018/8/main">
  <p188:cm id="{6662837D-4FC1-4ADA-84BE-3395E4E75A90}" authorId="{89C36E6D-4BBC-469A-7E66-BE766B102203}" created="2020-05-01T20:00:12.919">
    <ac:deMkLst xmlns:ac="http://schemas.microsoft.com/office/drawing/2013/main/command">
      <pc:docMk xmlns:pc="http://schemas.microsoft.com/office/powerpoint/2013/main/command"/>
      <pc:sldMk xmlns:pc="http://schemas.microsoft.com/office/powerpoint/2013/main/command" cId="1393498568" sldId="9885"/>
      <ac:spMk id="3" creationId="{1719D294-3BFC-4E2D-AD7A-0F3E7061076A}"/>
    </ac:deMkLst>
    <p188:txBody>
      <a:bodyPr/>
      <a:lstStyle/>
      <a:p>
        <a:r>
          <a:rPr lang="en-US"/>
          <a:t>Is this where we switch to Manage? did you want to add section divider ahead of this if so?</a:t>
        </a:r>
      </a:p>
    </p188:txBody>
  </p188:cm>
</p188:cmLst>
</file>

<file path=ppt/comments/modernComment_26D1_EF9D7374.xml><?xml version="1.0" encoding="utf-8"?>
<p188:cmLst xmlns:a="http://schemas.openxmlformats.org/drawingml/2006/main" xmlns:r="http://schemas.openxmlformats.org/officeDocument/2006/relationships" xmlns:p188="http://schemas.microsoft.com/office/powerpoint/2018/8/main">
  <p188:cm id="{2030A428-1D1F-4707-A139-DD0FF245A1D3}" authorId="{89C36E6D-4BBC-469A-7E66-BE766B102203}" created="2020-05-01T20:02:54.307">
    <ac:deMkLst xmlns:ac="http://schemas.microsoft.com/office/drawing/2013/main/command">
      <pc:docMk xmlns:pc="http://schemas.microsoft.com/office/powerpoint/2013/main/command"/>
      <pc:sldMk xmlns:pc="http://schemas.microsoft.com/office/powerpoint/2013/main/command" cId="4020073332" sldId="9937"/>
      <ac:picMk id="7" creationId="{33FB5152-2F0E-406C-90A7-4DD8FC762D15}"/>
    </ac:deMkLst>
    <p188:txBody>
      <a:bodyPr/>
      <a:lstStyle/>
      <a:p>
        <a:r>
          <a:rPr lang="en-US"/>
          <a:t>the elements onf the screenshot are super small and not readable - this is ok if that is not needed / if you just want to give overall visual reference. If they need to read any part of that Azure recommendation screenshot though, you have to enlarge and make it clearer</a:t>
        </a:r>
      </a:p>
    </p188:txBody>
  </p188:cm>
</p188:cmLst>
</file>

<file path=ppt/comments/modernComment_7BBF5330_6334A83E.xml><?xml version="1.0" encoding="utf-8"?>
<p188:cmLst xmlns:a="http://schemas.openxmlformats.org/drawingml/2006/main" xmlns:r="http://schemas.openxmlformats.org/officeDocument/2006/relationships" xmlns:p188="http://schemas.microsoft.com/office/powerpoint/2018/8/main">
  <p188:cm id="{ACC343E3-07AF-46C2-A5EE-DEDCE0BC7C32}" authorId="{89C36E6D-4BBC-469A-7E66-BE766B102203}" created="2020-05-01T19:47:16.241">
    <ac:deMkLst xmlns:ac="http://schemas.microsoft.com/office/drawing/2013/main/command">
      <pc:docMk xmlns:pc="http://schemas.microsoft.com/office/powerpoint/2013/main/command"/>
      <pc:sldMk xmlns:pc="http://schemas.microsoft.com/office/powerpoint/2013/main/command" cId="1664395326" sldId="2076136240"/>
      <ac:spMk id="42" creationId="{A7E15D74-15CD-4233-93D7-340ED41C7EF6}"/>
    </ac:deMkLst>
    <p188:txBody>
      <a:bodyPr/>
      <a:lstStyle/>
      <a:p>
        <a:r>
          <a:rPr lang="en-US"/>
          <a:t>same comment as previous slide</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9/16/2020 5:18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9/16/2020 5:18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63125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9/16/2020 5:18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88973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9/16/2020 5:18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83749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3268868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diagram illustrates the approach the Azure Synapse Analytics enables for machine learning.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Train the machine learning models using notebooks run within Azure Machine Learning. Use the machine learning framework of choice to do so. Model training should always be performed in AML.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Within this notebook, convert the model into the ONNX format and then upload the model to Azure Storage.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there, run a T-SQL script in Azure Synapse SQL to load the model into a table in the database.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After this, use the model within T-SQL scripts running Azure Synapse SQL by loading the model from the table, and using it with the Predict statement to score data sourced from a table in the database. The scored results could then be used directly or be inserted into a target table for later querying of the predictions.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9/16/2020 5:18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064126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9/16/2020 5:18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9/16/2020 5:18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44</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9/16/2020 5:18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9/16/2020 5:18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66356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3608061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9/16/2020 5:18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9/16/2020 5:18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9/16/2020 5:18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559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823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573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Video example:</a:t>
            </a:r>
          </a:p>
          <a:p>
            <a:r>
              <a:rPr lang="en-US" b="0"/>
              <a:t>National Analyst is given a higher workload importance value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1788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https://docs.microsoft.com/en-us/azure/sql-data-warehouse/sql-data-warehouse-workload-isolation</a:t>
            </a:r>
          </a:p>
          <a:p>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69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can increase overall capacity, but empties the cache which slows performance. </a:t>
            </a:r>
          </a:p>
          <a:p>
            <a:r>
              <a:rPr lang="en-US" dirty="0"/>
              <a:t>Workload isolation can be more responsive to quick changes in workload.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9/16/2020 5:18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992158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4944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9/16/2020 5:18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7491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Exploratory queries that were not time sensitive can saturate the available resources and delay the execution of higher priority queries supporting critical reports, how can one mitigate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How can you identify issues such as suboptimal table distribution, data skew, cache misses, </a:t>
            </a:r>
            <a:r>
              <a:rPr lang="en-US" sz="1200" b="1" i="0" u="none" strike="noStrike" kern="1200" dirty="0" err="1">
                <a:solidFill>
                  <a:schemeClr val="tx1"/>
                </a:solidFill>
                <a:effectLst/>
                <a:latin typeface="+mn-lt"/>
                <a:ea typeface="+mn-ea"/>
                <a:cs typeface="+mn-cs"/>
              </a:rPr>
              <a:t>tempdb</a:t>
            </a:r>
            <a:r>
              <a:rPr lang="en-US" sz="1200" b="1" i="0" u="none" strike="noStrike" kern="1200" dirty="0">
                <a:solidFill>
                  <a:schemeClr val="tx1"/>
                </a:solidFill>
                <a:effectLst/>
                <a:latin typeface="+mn-lt"/>
                <a:ea typeface="+mn-ea"/>
                <a:cs typeface="+mn-cs"/>
              </a:rPr>
              <a:t>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There is a balance between the data warehouse software staying up to date and when a customer can afford downtime that might result. How can they establish their preferences, so they are never caught off guard with an upgrade?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69</a:t>
            </a:fld>
            <a:endParaRPr lang="en-US"/>
          </a:p>
        </p:txBody>
      </p:sp>
    </p:spTree>
    <p:extLst>
      <p:ext uri="{BB962C8B-B14F-4D97-AF65-F5344CB8AC3E}">
        <p14:creationId xmlns:p14="http://schemas.microsoft.com/office/powerpoint/2010/main" val="3126030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9/16/2020 5:18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649086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71</a:t>
            </a:fld>
            <a:endParaRPr lang="en-US"/>
          </a:p>
        </p:txBody>
      </p:sp>
    </p:spTree>
    <p:extLst>
      <p:ext uri="{BB962C8B-B14F-4D97-AF65-F5344CB8AC3E}">
        <p14:creationId xmlns:p14="http://schemas.microsoft.com/office/powerpoint/2010/main" val="3902606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individual labs, add “work through your teams channel” vs just “individually” </a:t>
            </a:r>
            <a:r>
              <a:rPr lang="en-US">
                <a:sym typeface="Wingdings" panose="05000000000000000000" pitchFamily="2" charset="2"/>
              </a:rPr>
              <a:t></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9/16/2020 5:18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9/16/2020 5:18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408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9/16/2020 5:18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61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a:t>
            </a:r>
            <a:r>
              <a:rPr lang="en-US" sz="1600" kern="0" dirty="0" err="1">
                <a:ln>
                  <a:solidFill>
                    <a:srgbClr val="FFFFFF">
                      <a:alpha val="0"/>
                    </a:srgbClr>
                  </a:solidFill>
                </a:ln>
                <a:solidFill>
                  <a:schemeClr val="tx1"/>
                </a:solidFill>
                <a:cs typeface="Segoe UI Semilight" panose="020B0402040204020203" pitchFamily="34" charset="0"/>
              </a:rPr>
              <a:t>DataFrame</a:t>
            </a:r>
            <a:r>
              <a:rPr lang="en-US" sz="1600" kern="0" dirty="0">
                <a:ln>
                  <a:solidFill>
                    <a:srgbClr val="FFFFFF">
                      <a:alpha val="0"/>
                    </a:srgbClr>
                  </a:solidFill>
                </a:ln>
                <a:solidFill>
                  <a:schemeClr val="tx1"/>
                </a:solidFill>
                <a:cs typeface="Segoe UI Semilight" panose="020B0402040204020203" pitchFamily="34" charset="0"/>
              </a:rPr>
              <a:t>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a:p>
            <a:endParaRPr lang="en-US" dirty="0">
              <a:cs typeface="Calibri"/>
            </a:endParaRPr>
          </a:p>
        </p:txBody>
      </p:sp>
      <p:sp>
        <p:nvSpPr>
          <p:cNvPr id="4" name="Slide Number Placeholder 3"/>
          <p:cNvSpPr>
            <a:spLocks noGrp="1"/>
          </p:cNvSpPr>
          <p:nvPr>
            <p:ph type="sldNum" sz="quarter" idx="10"/>
          </p:nvPr>
        </p:nvSpPr>
        <p:spPr/>
        <p:txBody>
          <a:bodyPr/>
          <a:lstStyle/>
          <a:p>
            <a:fld id="{4484ABEE-72D2-4711-B507-13A06E438805}" type="slidenum">
              <a:rPr lang="en-US" smtClean="0"/>
              <a:t>7</a:t>
            </a:fld>
            <a:endParaRPr lang="en-US"/>
          </a:p>
        </p:txBody>
      </p:sp>
    </p:spTree>
    <p:extLst>
      <p:ext uri="{BB962C8B-B14F-4D97-AF65-F5344CB8AC3E}">
        <p14:creationId xmlns:p14="http://schemas.microsoft.com/office/powerpoint/2010/main" val="411288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076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Arial" panose="020B0604020202020204" pitchFamily="34" charset="0"/>
              <a:buChar char="•"/>
              <a:defRPr/>
            </a:pPr>
            <a:r>
              <a:rPr lang="en-US" sz="1200" dirty="0">
                <a:latin typeface="+mn-lt"/>
              </a:rPr>
              <a:t>In Synapse Studio, the user attaches Notebook to Spark pool and enters one or more Spark statements (code blocks).</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Notebook client gets user token from AAD and sends a </a:t>
            </a:r>
            <a:r>
              <a:rPr lang="en-US" sz="1200" i="1" dirty="0">
                <a:latin typeface="+mn-lt"/>
              </a:rPr>
              <a:t>Spark session create request </a:t>
            </a:r>
            <a:r>
              <a:rPr lang="en-US" sz="1200" dirty="0">
                <a:latin typeface="+mn-lt"/>
              </a:rPr>
              <a:t>to the Synapse Gateway.</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Synapse Gateway authenticates the request and validates authorizations on the Workspace and Spark pool and forwards it to the Spark (Livy) controller hosted in Synapse Job Service frontend.</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frontend forwards the request to Job Service backend that creates two jobs – one for creating the cluster and the other for creating the Spark session.</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The Job service backend contacts Synapse Resource Provider to obtain Workspace and Spark pool details and delegates the cluster creation request to Synapse Instance Creation Service.</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Instance is created, the Job Service backend forwards the Spark session creation request to the Livy endpoint in the cluster.</a:t>
            </a:r>
            <a:endParaRPr lang="en-US" sz="1200" dirty="0">
              <a:latin typeface="+mn-lt"/>
              <a:cs typeface="Calibri"/>
            </a:endParaRPr>
          </a:p>
          <a:p>
            <a:pPr marL="285695" indent="-285695" defTabSz="914225">
              <a:spcAft>
                <a:spcPts val="600"/>
              </a:spcAft>
              <a:buFont typeface="Arial" panose="020B0604020202020204" pitchFamily="34" charset="0"/>
              <a:buChar char="•"/>
              <a:defRPr/>
            </a:pPr>
            <a:r>
              <a:rPr lang="en-US" sz="1200" dirty="0">
                <a:latin typeface="+mn-lt"/>
              </a:rPr>
              <a:t>Once the Spark session is created the Notebook client sends Spark statements to the Job Service frontend.</a:t>
            </a:r>
            <a:endParaRPr lang="en-US" sz="1200" dirty="0">
              <a:latin typeface="+mn-lt"/>
              <a:cs typeface="Calibri"/>
            </a:endParaRPr>
          </a:p>
          <a:p>
            <a:pPr marL="285695" indent="-285695">
              <a:spcAft>
                <a:spcPts val="600"/>
              </a:spcAft>
              <a:buFont typeface="Arial" panose="020B0604020202020204" pitchFamily="34" charset="0"/>
              <a:buChar char="•"/>
              <a:defRPr/>
            </a:pPr>
            <a:r>
              <a:rPr lang="en-US" sz="1200" dirty="0">
                <a:latin typeface="+mn-lt"/>
              </a:rPr>
              <a:t>Job Service frontend obtains the actual Livy endpoint for the cluster created for the particular user from the backend and sends the statement directly to Livy for execution.</a:t>
            </a:r>
            <a:endParaRPr lang="en-US" sz="1200" dirty="0">
              <a:latin typeface="+mn-lt"/>
              <a:cs typeface="Calibri"/>
            </a:endParaRPr>
          </a:p>
          <a:p>
            <a:pPr marL="285695" indent="-285695" defTabSz="914225">
              <a:buFont typeface="Arial" panose="020B0604020202020204" pitchFamily="34" charset="0"/>
              <a:buChar char="•"/>
              <a:defRPr/>
            </a:pPr>
            <a:endParaRPr lang="en-US" sz="12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11</a:t>
            </a:fld>
            <a:endParaRPr lang="en-US"/>
          </a:p>
        </p:txBody>
      </p:sp>
    </p:spTree>
    <p:extLst>
      <p:ext uri="{BB962C8B-B14F-4D97-AF65-F5344CB8AC3E}">
        <p14:creationId xmlns:p14="http://schemas.microsoft.com/office/powerpoint/2010/main" val="264754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695" indent="-285695" defTabSz="914225">
              <a:spcAft>
                <a:spcPts val="600"/>
              </a:spcAft>
              <a:buFont typeface="+mj-lt"/>
              <a:buAutoNum type="arabicPeriod"/>
              <a:defRPr/>
            </a:pPr>
            <a:r>
              <a:rPr lang="en-US" sz="1200" dirty="0">
                <a:solidFill>
                  <a:prstClr val="black"/>
                </a:solidFill>
                <a:latin typeface="+mn-lt"/>
              </a:rPr>
              <a:t>Synapse Job Service sends request to Cluster Service for creating clusters per the description in the associated Spark pool.</a:t>
            </a:r>
          </a:p>
          <a:p>
            <a:pPr marL="285695" indent="-285695" defTabSz="914225">
              <a:spcAft>
                <a:spcPts val="600"/>
              </a:spcAft>
              <a:buFont typeface="+mj-lt"/>
              <a:buAutoNum type="arabicPeriod"/>
              <a:defRPr/>
            </a:pPr>
            <a:r>
              <a:rPr lang="en-US" sz="1200" dirty="0">
                <a:solidFill>
                  <a:prstClr val="black"/>
                </a:solidFill>
                <a:latin typeface="+mn-lt"/>
              </a:rPr>
              <a:t>Cluster Service sends request to Azure using Azure SDK to create VMs (required plus additional) with specialized VHD.</a:t>
            </a:r>
          </a:p>
          <a:p>
            <a:pPr marL="285695" indent="-285695" defTabSz="914225">
              <a:spcAft>
                <a:spcPts val="600"/>
              </a:spcAft>
              <a:buFont typeface="+mj-lt"/>
              <a:buAutoNum type="arabicPeriod"/>
              <a:defRPr/>
            </a:pPr>
            <a:r>
              <a:rPr lang="en-US" sz="1200" dirty="0">
                <a:solidFill>
                  <a:prstClr val="black"/>
                </a:solidFill>
                <a:latin typeface="+mn-lt"/>
              </a:rPr>
              <a:t>The specialized VHD contains bits  for all the services that are required by the Cluster type (for e.g. Spark) with prefetch instrumentation.</a:t>
            </a:r>
          </a:p>
          <a:p>
            <a:pPr marL="285695" indent="-285695" defTabSz="914225">
              <a:spcAft>
                <a:spcPts val="600"/>
              </a:spcAft>
              <a:buFont typeface="+mj-lt"/>
              <a:buAutoNum type="arabicPeriod"/>
              <a:defRPr/>
            </a:pPr>
            <a:r>
              <a:rPr lang="en-US" sz="1200" dirty="0">
                <a:solidFill>
                  <a:prstClr val="black"/>
                </a:solidFill>
                <a:latin typeface="+mn-lt"/>
              </a:rPr>
              <a:t>Once VM boots up, the Node Agent sends heartbeat to Cluster Service for getting node configuration.</a:t>
            </a:r>
          </a:p>
          <a:p>
            <a:pPr marL="285695" indent="-285695" defTabSz="914225">
              <a:spcAft>
                <a:spcPts val="600"/>
              </a:spcAft>
              <a:buFont typeface="+mj-lt"/>
              <a:buAutoNum type="arabicPeriod"/>
              <a:defRPr/>
            </a:pPr>
            <a:r>
              <a:rPr lang="en-US" sz="1200" dirty="0">
                <a:solidFill>
                  <a:prstClr val="black"/>
                </a:solidFill>
                <a:latin typeface="+mn-lt"/>
              </a:rPr>
              <a:t>The nodes are initialized and assigned roles based on their first heartbeat.</a:t>
            </a:r>
          </a:p>
          <a:p>
            <a:pPr marL="285695" indent="-285695" defTabSz="914225">
              <a:spcAft>
                <a:spcPts val="600"/>
              </a:spcAft>
              <a:buFont typeface="+mj-lt"/>
              <a:buAutoNum type="arabicPeriod"/>
              <a:defRPr/>
            </a:pPr>
            <a:r>
              <a:rPr lang="en-US" sz="1200" dirty="0">
                <a:solidFill>
                  <a:prstClr val="black"/>
                </a:solidFill>
                <a:latin typeface="+mn-lt"/>
              </a:rPr>
              <a:t>Extra nodes get deleted on first heartbeat.</a:t>
            </a:r>
          </a:p>
          <a:p>
            <a:pPr marL="285695" indent="-285695" defTabSz="914225">
              <a:spcAft>
                <a:spcPts val="600"/>
              </a:spcAft>
              <a:buFont typeface="+mj-lt"/>
              <a:buAutoNum type="arabicPeriod"/>
              <a:defRPr/>
            </a:pPr>
            <a:r>
              <a:rPr lang="en-US" sz="1200" dirty="0">
                <a:solidFill>
                  <a:prstClr val="black"/>
                </a:solidFill>
                <a:latin typeface="+mn-lt"/>
              </a:rPr>
              <a:t>After Cluster Service considers the cluster ready, it returns the Livy end-point to the Job Service.</a:t>
            </a:r>
          </a:p>
          <a:p>
            <a:pPr marL="342834" indent="-342834" defTabSz="914225">
              <a:buFont typeface="+mj-lt"/>
              <a:buAutoNum type="arabicPeriod"/>
              <a:defRPr/>
            </a:pPr>
            <a:endParaRPr lang="en-US" sz="1400" dirty="0">
              <a:solidFill>
                <a:prstClr val="black"/>
              </a:solidFill>
              <a:latin typeface="+mn-lt"/>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12</a:t>
            </a:fld>
            <a:endParaRPr lang="en-US"/>
          </a:p>
        </p:txBody>
      </p:sp>
    </p:spTree>
    <p:extLst>
      <p:ext uri="{BB962C8B-B14F-4D97-AF65-F5344CB8AC3E}">
        <p14:creationId xmlns:p14="http://schemas.microsoft.com/office/powerpoint/2010/main" val="405729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9/16/2020 5:18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849212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380935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1"/>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830061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8404430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9/16/2020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29981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34" r:id="rId38"/>
    <p:sldLayoutId id="2147483735" r:id="rId39"/>
    <p:sldLayoutId id="2147483736" r:id="rId40"/>
    <p:sldLayoutId id="2147483737"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7BBF5330_6334A83E.xml"/><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pi.org/" TargetMode="Externa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hyperlink" Target="https://pip.readthedocs.io/en/1.1/requirements.html" TargetMode="External"/><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hyperlink" Target="https://www.python.org/dev/peps/pep-0440/#version-specifie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3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eg"/><Relationship Id="rId9" Type="http://schemas.openxmlformats.org/officeDocument/2006/relationships/image" Target="../media/image42.png"/><Relationship Id="rId1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38.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2.xml"/><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2.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2.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0.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42.xml"/><Relationship Id="rId6" Type="http://schemas.openxmlformats.org/officeDocument/2006/relationships/image" Target="../media/image82.png"/><Relationship Id="rId5" Type="http://schemas.openxmlformats.org/officeDocument/2006/relationships/image" Target="../media/image92.sv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89.sv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88.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sv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image" Target="../media/image105.png"/><Relationship Id="rId1" Type="http://schemas.openxmlformats.org/officeDocument/2006/relationships/slideLayout" Target="../slideLayouts/slideLayout4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image" Target="../media/image105.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image" Target="../media/image105.png"/><Relationship Id="rId1" Type="http://schemas.openxmlformats.org/officeDocument/2006/relationships/slideLayout" Target="../slideLayouts/slideLayout4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7.xml"/><Relationship Id="rId5" Type="http://schemas.openxmlformats.org/officeDocument/2006/relationships/image" Target="../media/image23.sv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microsoft.com/office/2018/10/relationships/comments" Target="../comments/modernComment_269D_530F19C8.xml"/><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notesSlide" Target="../notesSlides/notesSlide26.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69.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6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7.xml.rels><?xml version="1.0" encoding="UTF-8" standalone="yes"?>
<Relationships xmlns="http://schemas.openxmlformats.org/package/2006/relationships"><Relationship Id="rId3" Type="http://schemas.microsoft.com/office/2018/10/relationships/comments" Target="../comments/modernComment_26D1_EF9D7374.xml"/><Relationship Id="rId2" Type="http://schemas.openxmlformats.org/officeDocument/2006/relationships/notesSlide" Target="../notesSlides/notesSlide29.xml"/><Relationship Id="rId1" Type="http://schemas.openxmlformats.org/officeDocument/2006/relationships/slideLayout" Target="../slideLayouts/slideLayout69.xml"/><Relationship Id="rId5" Type="http://schemas.openxmlformats.org/officeDocument/2006/relationships/image" Target="../media/image132.png"/><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0.xml"/><Relationship Id="rId1" Type="http://schemas.openxmlformats.org/officeDocument/2006/relationships/slideLayout" Target="../slideLayouts/slideLayout6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3.xml"/><Relationship Id="rId1" Type="http://schemas.openxmlformats.org/officeDocument/2006/relationships/slideLayout" Target="../slideLayouts/slideLayout36.xml"/><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73.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image" Target="../media/image105.png"/><Relationship Id="rId1" Type="http://schemas.openxmlformats.org/officeDocument/2006/relationships/slideLayout" Target="../slideLayouts/slideLayout4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0.xml"/><Relationship Id="rId1" Type="http://schemas.openxmlformats.org/officeDocument/2006/relationships/tags" Target="../tags/tag50.xml"/></Relationships>
</file>

<file path=ppt/slides/_rels/slide7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42.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svg"/><Relationship Id="rId9" Type="http://schemas.openxmlformats.org/officeDocument/2006/relationships/image" Target="../media/image14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20.png"/><Relationship Id="rId1" Type="http://schemas.openxmlformats.org/officeDocument/2006/relationships/slideLayout" Target="../slideLayouts/slideLayout65.xml"/></Relationships>
</file>

<file path=ppt/slides/_rels/slide81.xml.rels><?xml version="1.0" encoding="UTF-8" standalone="yes"?>
<Relationships xmlns="http://schemas.openxmlformats.org/package/2006/relationships"><Relationship Id="rId3" Type="http://schemas.openxmlformats.org/officeDocument/2006/relationships/hyperlink" Target="https://aka.ms/BC_EMEA_Day2" TargetMode="External"/><Relationship Id="rId7" Type="http://schemas.openxmlformats.org/officeDocument/2006/relationships/image" Target="../media/image148.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s://aka.ms/BC_EMEA_Day3"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3</a:t>
            </a:r>
          </a:p>
        </p:txBody>
      </p:sp>
    </p:spTree>
    <p:custDataLst>
      <p:tags r:id="rId1"/>
    </p:custDataLst>
    <p:extLst>
      <p:ext uri="{BB962C8B-B14F-4D97-AF65-F5344CB8AC3E}">
        <p14:creationId xmlns:p14="http://schemas.microsoft.com/office/powerpoint/2010/main" val="35484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D793B3-F99D-4517-AE1D-F9705E08EF3B}"/>
              </a:ext>
            </a:extLst>
          </p:cNvPr>
          <p:cNvSpPr>
            <a:spLocks noGrp="1"/>
          </p:cNvSpPr>
          <p:nvPr>
            <p:ph type="body" sz="quarter" idx="10"/>
          </p:nvPr>
        </p:nvSpPr>
        <p:spPr>
          <a:xfrm>
            <a:off x="425673" y="1636150"/>
            <a:ext cx="5668772" cy="4656643"/>
          </a:xfrm>
        </p:spPr>
        <p:txBody>
          <a:bodyPr/>
          <a:lstStyle/>
          <a:p>
            <a:r>
              <a:rPr lang="en-US" sz="1568" b="1" dirty="0">
                <a:solidFill>
                  <a:schemeClr val="tx2"/>
                </a:solidFill>
              </a:rPr>
              <a:t>Apache Spark 2.4 derivation</a:t>
            </a:r>
          </a:p>
          <a:p>
            <a:pPr marL="957727" lvl="3" indent="-285695">
              <a:buFont typeface="Arial" panose="020B0604020202020204" pitchFamily="34" charset="0"/>
              <a:buChar char="•"/>
            </a:pPr>
            <a:r>
              <a:rPr lang="en-US" sz="1568" dirty="0"/>
              <a:t>Linux Foundation Delta Lake 0.4 support</a:t>
            </a:r>
          </a:p>
          <a:p>
            <a:pPr marL="957727" lvl="3" indent="-285695">
              <a:buFont typeface="Arial" panose="020B0604020202020204" pitchFamily="34" charset="0"/>
              <a:buChar char="•"/>
            </a:pPr>
            <a:r>
              <a:rPr lang="en-US" sz="1568" dirty="0" err="1"/>
              <a:t>.Net</a:t>
            </a:r>
            <a:r>
              <a:rPr lang="en-US" sz="1568" dirty="0"/>
              <a:t> Core 3.0 support</a:t>
            </a:r>
          </a:p>
          <a:p>
            <a:pPr marL="957727" lvl="3" indent="-285695">
              <a:buFont typeface="Arial" panose="020B0604020202020204" pitchFamily="34" charset="0"/>
              <a:buChar char="•"/>
            </a:pPr>
            <a:r>
              <a:rPr lang="en-US" sz="1568" dirty="0"/>
              <a:t>Python 3.6 + Anaconda support</a:t>
            </a:r>
          </a:p>
          <a:p>
            <a:pPr marL="0" lvl="2"/>
            <a:r>
              <a:rPr lang="en-US" sz="1568" b="1" dirty="0">
                <a:solidFill>
                  <a:schemeClr val="tx2"/>
                </a:solidFill>
              </a:rPr>
              <a:t>Tightly coupled to other Azure Synapse services</a:t>
            </a:r>
          </a:p>
          <a:p>
            <a:pPr marL="957727" lvl="3" indent="-285695">
              <a:buFont typeface="Arial" panose="020B0604020202020204" pitchFamily="34" charset="0"/>
              <a:buChar char="•"/>
            </a:pPr>
            <a:r>
              <a:rPr lang="en-US" sz="1568" dirty="0"/>
              <a:t>Integrated security and sign on</a:t>
            </a:r>
          </a:p>
          <a:p>
            <a:pPr marL="957727" lvl="3" indent="-285695">
              <a:buFont typeface="Arial" panose="020B0604020202020204" pitchFamily="34" charset="0"/>
              <a:buChar char="•"/>
            </a:pPr>
            <a:r>
              <a:rPr lang="en-US" sz="1568" dirty="0"/>
              <a:t>Integrated Metadata</a:t>
            </a:r>
          </a:p>
          <a:p>
            <a:pPr marL="957727" lvl="3" indent="-285695">
              <a:buFont typeface="Arial" panose="020B0604020202020204" pitchFamily="34" charset="0"/>
              <a:buChar char="•"/>
            </a:pPr>
            <a:r>
              <a:rPr lang="en-US" sz="1568" dirty="0"/>
              <a:t>Integrated and simplified provisioning</a:t>
            </a:r>
          </a:p>
          <a:p>
            <a:pPr marL="957727" lvl="3" indent="-285695">
              <a:buFont typeface="Arial" panose="020B0604020202020204" pitchFamily="34" charset="0"/>
              <a:buChar char="•"/>
            </a:pPr>
            <a:r>
              <a:rPr lang="en-US" sz="1568" dirty="0"/>
              <a:t>Integrated UX including </a:t>
            </a:r>
            <a:r>
              <a:rPr lang="en-US" sz="1568" dirty="0" err="1"/>
              <a:t>nteract</a:t>
            </a:r>
            <a:r>
              <a:rPr lang="en-US" sz="1568" dirty="0"/>
              <a:t> based notebooks</a:t>
            </a:r>
          </a:p>
          <a:p>
            <a:pPr marL="957727" lvl="3" indent="-285695">
              <a:buFont typeface="Arial" panose="020B0604020202020204" pitchFamily="34" charset="0"/>
              <a:buChar char="•"/>
            </a:pPr>
            <a:r>
              <a:rPr lang="en-US" sz="1568" dirty="0"/>
              <a:t>Fast load of SQL Analytics pools</a:t>
            </a:r>
          </a:p>
          <a:p>
            <a:pPr marL="957727" lvl="3" indent="-285695">
              <a:buFont typeface="Arial" panose="020B0604020202020204" pitchFamily="34" charset="0"/>
              <a:buChar char="•"/>
            </a:pPr>
            <a:endParaRPr lang="en-US" sz="1568" dirty="0"/>
          </a:p>
          <a:p>
            <a:endParaRPr lang="en-US" sz="1568" dirty="0"/>
          </a:p>
        </p:txBody>
      </p:sp>
      <p:sp>
        <p:nvSpPr>
          <p:cNvPr id="3" name="Title 2">
            <a:extLst>
              <a:ext uri="{FF2B5EF4-FFF2-40B4-BE49-F238E27FC236}">
                <a16:creationId xmlns:a16="http://schemas.microsoft.com/office/drawing/2014/main" id="{248F44F8-CD82-4C07-B6AA-C9FF1E8B0B5B}"/>
              </a:ext>
            </a:extLst>
          </p:cNvPr>
          <p:cNvSpPr>
            <a:spLocks noGrp="1"/>
          </p:cNvSpPr>
          <p:nvPr>
            <p:ph type="title"/>
          </p:nvPr>
        </p:nvSpPr>
        <p:spPr/>
        <p:txBody>
          <a:bodyPr/>
          <a:lstStyle/>
          <a:p>
            <a:r>
              <a:rPr lang="en-US"/>
              <a:t>Azure Synapse Apache Spark - Summary</a:t>
            </a:r>
          </a:p>
        </p:txBody>
      </p:sp>
      <p:sp>
        <p:nvSpPr>
          <p:cNvPr id="5" name="Text Placeholder 4">
            <a:extLst>
              <a:ext uri="{FF2B5EF4-FFF2-40B4-BE49-F238E27FC236}">
                <a16:creationId xmlns:a16="http://schemas.microsoft.com/office/drawing/2014/main" id="{803F0F08-7909-4B07-A5EE-4FBAECBB8B2E}"/>
              </a:ext>
            </a:extLst>
          </p:cNvPr>
          <p:cNvSpPr>
            <a:spLocks noGrp="1"/>
          </p:cNvSpPr>
          <p:nvPr>
            <p:ph type="body" sz="quarter" idx="13"/>
          </p:nvPr>
        </p:nvSpPr>
        <p:spPr>
          <a:xfrm>
            <a:off x="6539534" y="1650455"/>
            <a:ext cx="5547086" cy="3731035"/>
          </a:xfrm>
        </p:spPr>
        <p:txBody>
          <a:bodyPr/>
          <a:lstStyle/>
          <a:p>
            <a:pPr marL="0" lvl="2"/>
            <a:r>
              <a:rPr lang="en-US" b="1" dirty="0">
                <a:solidFill>
                  <a:schemeClr val="tx2"/>
                </a:solidFill>
              </a:rPr>
              <a:t>Core scenarios</a:t>
            </a:r>
          </a:p>
          <a:p>
            <a:pPr marL="957727" lvl="3" indent="-285695">
              <a:buFont typeface="Arial" panose="020B0604020202020204" pitchFamily="34" charset="0"/>
              <a:buChar char="•"/>
            </a:pPr>
            <a:r>
              <a:rPr lang="en-US" sz="1568" dirty="0"/>
              <a:t>Data Prep/Data Engineering/ETL</a:t>
            </a:r>
          </a:p>
          <a:p>
            <a:pPr marL="957727" lvl="3" indent="-285695">
              <a:buFont typeface="Arial" panose="020B0604020202020204" pitchFamily="34" charset="0"/>
              <a:buChar char="•"/>
            </a:pPr>
            <a:r>
              <a:rPr lang="en-US" sz="1568" dirty="0"/>
              <a:t>Machine Learning via Spark ML and Azure ML integration</a:t>
            </a:r>
          </a:p>
          <a:p>
            <a:pPr marL="957727" lvl="3" indent="-285695">
              <a:buFont typeface="Arial" panose="020B0604020202020204" pitchFamily="34" charset="0"/>
              <a:buChar char="•"/>
            </a:pPr>
            <a:r>
              <a:rPr lang="en-US" sz="1568" dirty="0"/>
              <a:t>Extensible through library management</a:t>
            </a:r>
          </a:p>
          <a:p>
            <a:pPr marL="0" lvl="2"/>
            <a:r>
              <a:rPr lang="en-US" b="1" dirty="0">
                <a:solidFill>
                  <a:schemeClr val="tx2"/>
                </a:solidFill>
              </a:rPr>
              <a:t>Efficient resource utilization</a:t>
            </a:r>
          </a:p>
          <a:p>
            <a:pPr marL="957727" lvl="3" indent="-285695">
              <a:buFont typeface="Arial" panose="020B0604020202020204" pitchFamily="34" charset="0"/>
              <a:buChar char="•"/>
            </a:pPr>
            <a:r>
              <a:rPr lang="en-US" sz="1568" dirty="0"/>
              <a:t>Fast Start</a:t>
            </a:r>
          </a:p>
          <a:p>
            <a:pPr marL="957727" lvl="3" indent="-285695">
              <a:buFont typeface="Arial" panose="020B0604020202020204" pitchFamily="34" charset="0"/>
              <a:buChar char="•"/>
            </a:pPr>
            <a:r>
              <a:rPr lang="en-US" sz="1568" dirty="0"/>
              <a:t>Auto scale (up and down)</a:t>
            </a:r>
          </a:p>
          <a:p>
            <a:pPr marL="957727" lvl="3" indent="-285695">
              <a:buFont typeface="Arial" panose="020B0604020202020204" pitchFamily="34" charset="0"/>
              <a:buChar char="•"/>
            </a:pPr>
            <a:r>
              <a:rPr lang="en-US" sz="1568" dirty="0"/>
              <a:t>Auto pause</a:t>
            </a:r>
          </a:p>
          <a:p>
            <a:pPr marL="957727" lvl="3" indent="-285695">
              <a:buFont typeface="Arial" panose="020B0604020202020204" pitchFamily="34" charset="0"/>
              <a:buChar char="•"/>
            </a:pPr>
            <a:r>
              <a:rPr lang="en-US" sz="1568" dirty="0"/>
              <a:t>Min cluster size of 3 nodes</a:t>
            </a:r>
          </a:p>
          <a:p>
            <a:pPr lvl="1"/>
            <a:r>
              <a:rPr lang="en-US" sz="1568" b="1" dirty="0">
                <a:solidFill>
                  <a:schemeClr val="tx2"/>
                </a:solidFill>
              </a:rPr>
              <a:t>Multi Language Support</a:t>
            </a:r>
          </a:p>
          <a:p>
            <a:pPr marL="957727" lvl="3" indent="-285695">
              <a:buFont typeface="Arial" panose="020B0604020202020204" pitchFamily="34" charset="0"/>
              <a:buChar char="•"/>
            </a:pPr>
            <a:r>
              <a:rPr lang="en-US" sz="1568" dirty="0" err="1"/>
              <a:t>.Net</a:t>
            </a:r>
            <a:r>
              <a:rPr lang="en-US" sz="1568" dirty="0"/>
              <a:t> (C#), </a:t>
            </a:r>
            <a:r>
              <a:rPr lang="en-US" sz="1568" dirty="0" err="1"/>
              <a:t>PySpark</a:t>
            </a:r>
            <a:r>
              <a:rPr lang="en-US" sz="1568" dirty="0"/>
              <a:t>, Scala, Spark SQL, Java</a:t>
            </a:r>
          </a:p>
          <a:p>
            <a:endParaRPr lang="en-US" sz="1568" dirty="0"/>
          </a:p>
        </p:txBody>
      </p:sp>
      <p:pic>
        <p:nvPicPr>
          <p:cNvPr id="6" name="Image 37">
            <a:extLst>
              <a:ext uri="{FF2B5EF4-FFF2-40B4-BE49-F238E27FC236}">
                <a16:creationId xmlns:a16="http://schemas.microsoft.com/office/drawing/2014/main" id="{BB7F2993-A9D4-40BF-9F7C-803E51FA2904}"/>
              </a:ext>
            </a:extLst>
          </p:cNvPr>
          <p:cNvPicPr>
            <a:picLocks noChangeAspect="1"/>
          </p:cNvPicPr>
          <p:nvPr/>
        </p:nvPicPr>
        <p:blipFill>
          <a:blip r:embed="rId2"/>
          <a:stretch>
            <a:fillRect/>
          </a:stretch>
        </p:blipFill>
        <p:spPr>
          <a:xfrm>
            <a:off x="10895857" y="336380"/>
            <a:ext cx="1202144" cy="639438"/>
          </a:xfrm>
          <a:prstGeom prst="rect">
            <a:avLst/>
          </a:prstGeom>
        </p:spPr>
      </p:pic>
    </p:spTree>
    <p:extLst>
      <p:ext uri="{BB962C8B-B14F-4D97-AF65-F5344CB8AC3E}">
        <p14:creationId xmlns:p14="http://schemas.microsoft.com/office/powerpoint/2010/main" val="17102782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F89DD-A059-4929-9024-52F2DA22847D}"/>
              </a:ext>
            </a:extLst>
          </p:cNvPr>
          <p:cNvSpPr/>
          <p:nvPr/>
        </p:nvSpPr>
        <p:spPr>
          <a:xfrm>
            <a:off x="3823098" y="2416287"/>
            <a:ext cx="4023760" cy="2669629"/>
          </a:xfrm>
          <a:prstGeom prst="rect">
            <a:avLst/>
          </a:prstGeom>
          <a:solidFill>
            <a:schemeClr val="tx2">
              <a:lumMod val="60000"/>
              <a:lumOff val="40000"/>
            </a:schemeClr>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200" b="1">
                <a:solidFill>
                  <a:prstClr val="white"/>
                </a:solidFill>
                <a:latin typeface="Calibri" panose="020F0502020204030204"/>
              </a:rPr>
              <a:t>Synapse Service</a:t>
            </a:r>
          </a:p>
        </p:txBody>
      </p:sp>
      <p:grpSp>
        <p:nvGrpSpPr>
          <p:cNvPr id="21" name="Group 20">
            <a:extLst>
              <a:ext uri="{FF2B5EF4-FFF2-40B4-BE49-F238E27FC236}">
                <a16:creationId xmlns:a16="http://schemas.microsoft.com/office/drawing/2014/main" id="{ED01BC03-DA8C-4CA0-8B06-769E6C7AFA64}"/>
              </a:ext>
            </a:extLst>
          </p:cNvPr>
          <p:cNvGrpSpPr/>
          <p:nvPr/>
        </p:nvGrpSpPr>
        <p:grpSpPr>
          <a:xfrm>
            <a:off x="4033267" y="3138888"/>
            <a:ext cx="1838919" cy="734774"/>
            <a:chOff x="4033267" y="3138888"/>
            <a:chExt cx="1838919" cy="734774"/>
          </a:xfrm>
        </p:grpSpPr>
        <p:sp>
          <p:nvSpPr>
            <p:cNvPr id="3" name="Rectangle 2">
              <a:extLst>
                <a:ext uri="{FF2B5EF4-FFF2-40B4-BE49-F238E27FC236}">
                  <a16:creationId xmlns:a16="http://schemas.microsoft.com/office/drawing/2014/main" id="{86C91F7C-7E33-4B16-856E-03A0824D9AAA}"/>
                </a:ext>
              </a:extLst>
            </p:cNvPr>
            <p:cNvSpPr/>
            <p:nvPr/>
          </p:nvSpPr>
          <p:spPr>
            <a:xfrm>
              <a:off x="4033267" y="3138888"/>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dirty="0">
                  <a:solidFill>
                    <a:prstClr val="black">
                      <a:lumMod val="65000"/>
                      <a:lumOff val="35000"/>
                    </a:prstClr>
                  </a:solidFill>
                  <a:latin typeface="Calibri" panose="020F0502020204030204"/>
                </a:rPr>
                <a:t>Job Service Frontend</a:t>
              </a:r>
            </a:p>
          </p:txBody>
        </p:sp>
        <p:sp>
          <p:nvSpPr>
            <p:cNvPr id="4" name="Rectangle 3">
              <a:extLst>
                <a:ext uri="{FF2B5EF4-FFF2-40B4-BE49-F238E27FC236}">
                  <a16:creationId xmlns:a16="http://schemas.microsoft.com/office/drawing/2014/main" id="{CFF023B6-9AD5-4F66-9BF8-E34CC4ADA669}"/>
                </a:ext>
              </a:extLst>
            </p:cNvPr>
            <p:cNvSpPr/>
            <p:nvPr/>
          </p:nvSpPr>
          <p:spPr>
            <a:xfrm>
              <a:off x="4103206" y="3480062"/>
              <a:ext cx="732877"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API Controller</a:t>
              </a:r>
            </a:p>
          </p:txBody>
        </p:sp>
        <p:sp>
          <p:nvSpPr>
            <p:cNvPr id="5" name="Rectangle 4">
              <a:extLst>
                <a:ext uri="{FF2B5EF4-FFF2-40B4-BE49-F238E27FC236}">
                  <a16:creationId xmlns:a16="http://schemas.microsoft.com/office/drawing/2014/main" id="{78B3E1E5-214D-46B9-9960-C0505934EC8E}"/>
                </a:ext>
              </a:extLst>
            </p:cNvPr>
            <p:cNvSpPr/>
            <p:nvPr/>
          </p:nvSpPr>
          <p:spPr>
            <a:xfrm>
              <a:off x="5014738" y="3470366"/>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sp>
        <p:nvSpPr>
          <p:cNvPr id="10" name="Rectangle 9">
            <a:extLst>
              <a:ext uri="{FF2B5EF4-FFF2-40B4-BE49-F238E27FC236}">
                <a16:creationId xmlns:a16="http://schemas.microsoft.com/office/drawing/2014/main" id="{89FC5364-BE4C-4B79-B623-2B66CEA0761A}"/>
              </a:ext>
            </a:extLst>
          </p:cNvPr>
          <p:cNvSpPr/>
          <p:nvPr/>
        </p:nvSpPr>
        <p:spPr>
          <a:xfrm>
            <a:off x="4033266" y="2750376"/>
            <a:ext cx="1838919"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Gateway</a:t>
            </a:r>
          </a:p>
        </p:txBody>
      </p:sp>
      <p:sp>
        <p:nvSpPr>
          <p:cNvPr id="11" name="Rectangle 10">
            <a:extLst>
              <a:ext uri="{FF2B5EF4-FFF2-40B4-BE49-F238E27FC236}">
                <a16:creationId xmlns:a16="http://schemas.microsoft.com/office/drawing/2014/main" id="{387EF09E-521C-4661-A2B5-C160748D5F18}"/>
              </a:ext>
            </a:extLst>
          </p:cNvPr>
          <p:cNvSpPr/>
          <p:nvPr/>
        </p:nvSpPr>
        <p:spPr>
          <a:xfrm>
            <a:off x="6433327" y="333744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Resource Provider</a:t>
            </a:r>
          </a:p>
        </p:txBody>
      </p:sp>
      <p:sp>
        <p:nvSpPr>
          <p:cNvPr id="12" name="Flowchart: Magnetic Disk 11">
            <a:extLst>
              <a:ext uri="{FF2B5EF4-FFF2-40B4-BE49-F238E27FC236}">
                <a16:creationId xmlns:a16="http://schemas.microsoft.com/office/drawing/2014/main" id="{A164E868-3740-469C-9DEE-95FACB53764D}"/>
              </a:ext>
            </a:extLst>
          </p:cNvPr>
          <p:cNvSpPr/>
          <p:nvPr/>
        </p:nvSpPr>
        <p:spPr>
          <a:xfrm>
            <a:off x="7168370" y="3574755"/>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 name="Rectangle 12">
            <a:extLst>
              <a:ext uri="{FF2B5EF4-FFF2-40B4-BE49-F238E27FC236}">
                <a16:creationId xmlns:a16="http://schemas.microsoft.com/office/drawing/2014/main" id="{C582FA7B-468A-4585-A02C-E4F9E2BDB162}"/>
              </a:ext>
            </a:extLst>
          </p:cNvPr>
          <p:cNvSpPr/>
          <p:nvPr/>
        </p:nvSpPr>
        <p:spPr>
          <a:xfrm>
            <a:off x="4033267" y="1561929"/>
            <a:ext cx="1838919" cy="544863"/>
          </a:xfrm>
          <a:prstGeom prst="rect">
            <a:avLst/>
          </a:prstGeom>
          <a:solidFill>
            <a:schemeClr val="accent5"/>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Synapse Studio</a:t>
            </a:r>
          </a:p>
        </p:txBody>
      </p:sp>
      <p:sp>
        <p:nvSpPr>
          <p:cNvPr id="14" name="Cloud 13">
            <a:extLst>
              <a:ext uri="{FF2B5EF4-FFF2-40B4-BE49-F238E27FC236}">
                <a16:creationId xmlns:a16="http://schemas.microsoft.com/office/drawing/2014/main" id="{1E4DBDD2-1607-4A86-8E3C-1C96FD0D46A2}"/>
              </a:ext>
            </a:extLst>
          </p:cNvPr>
          <p:cNvSpPr/>
          <p:nvPr/>
        </p:nvSpPr>
        <p:spPr>
          <a:xfrm>
            <a:off x="6557323" y="929474"/>
            <a:ext cx="1222092" cy="706677"/>
          </a:xfrm>
          <a:prstGeom prst="cloud">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AAD</a:t>
            </a:r>
          </a:p>
        </p:txBody>
      </p:sp>
      <p:cxnSp>
        <p:nvCxnSpPr>
          <p:cNvPr id="15" name="Connector: Elbow 14">
            <a:extLst>
              <a:ext uri="{FF2B5EF4-FFF2-40B4-BE49-F238E27FC236}">
                <a16:creationId xmlns:a16="http://schemas.microsoft.com/office/drawing/2014/main" id="{2B6FB3F4-F1A4-4478-BA7C-B9192A1E71A4}"/>
              </a:ext>
            </a:extLst>
          </p:cNvPr>
          <p:cNvCxnSpPr>
            <a:cxnSpLocks/>
            <a:stCxn id="13" idx="3"/>
            <a:endCxn id="14" idx="1"/>
          </p:cNvCxnSpPr>
          <p:nvPr/>
        </p:nvCxnSpPr>
        <p:spPr>
          <a:xfrm flipV="1">
            <a:off x="5872186" y="1635398"/>
            <a:ext cx="1296184" cy="198963"/>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B3AFF1B0-01C6-43B6-A783-B8D7934241A8}"/>
              </a:ext>
            </a:extLst>
          </p:cNvPr>
          <p:cNvCxnSpPr>
            <a:cxnSpLocks/>
            <a:stCxn id="3" idx="2"/>
            <a:endCxn id="6" idx="0"/>
          </p:cNvCxnSpPr>
          <p:nvPr/>
        </p:nvCxnSpPr>
        <p:spPr>
          <a:xfrm>
            <a:off x="4952725" y="3873662"/>
            <a:ext cx="0" cy="29225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727078-ACF6-4EDE-8608-30CFC6BBF4D3}"/>
              </a:ext>
            </a:extLst>
          </p:cNvPr>
          <p:cNvCxnSpPr>
            <a:cxnSpLocks/>
            <a:stCxn id="13" idx="2"/>
            <a:endCxn id="10" idx="0"/>
          </p:cNvCxnSpPr>
          <p:nvPr/>
        </p:nvCxnSpPr>
        <p:spPr>
          <a:xfrm flipH="1">
            <a:off x="4952726" y="2106791"/>
            <a:ext cx="1" cy="643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B1F1F0AA-EB64-4014-8E7A-A321B8B7C068}"/>
              </a:ext>
            </a:extLst>
          </p:cNvPr>
          <p:cNvSpPr/>
          <p:nvPr/>
        </p:nvSpPr>
        <p:spPr>
          <a:xfrm>
            <a:off x="6413989" y="2750376"/>
            <a:ext cx="1063881" cy="33760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Auth Service</a:t>
            </a:r>
          </a:p>
        </p:txBody>
      </p:sp>
      <p:cxnSp>
        <p:nvCxnSpPr>
          <p:cNvPr id="19" name="Straight Arrow Connector 18">
            <a:extLst>
              <a:ext uri="{FF2B5EF4-FFF2-40B4-BE49-F238E27FC236}">
                <a16:creationId xmlns:a16="http://schemas.microsoft.com/office/drawing/2014/main" id="{DE651D58-C2C6-48E7-9A32-820FE1E7B8F4}"/>
              </a:ext>
            </a:extLst>
          </p:cNvPr>
          <p:cNvCxnSpPr>
            <a:cxnSpLocks/>
            <a:stCxn id="10" idx="3"/>
            <a:endCxn id="18" idx="1"/>
          </p:cNvCxnSpPr>
          <p:nvPr/>
        </p:nvCxnSpPr>
        <p:spPr>
          <a:xfrm>
            <a:off x="5872185" y="2919179"/>
            <a:ext cx="541805"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9744C51-D519-400B-834F-9D53675ADB2F}"/>
              </a:ext>
            </a:extLst>
          </p:cNvPr>
          <p:cNvCxnSpPr>
            <a:cxnSpLocks/>
            <a:stCxn id="3" idx="3"/>
            <a:endCxn id="11" idx="1"/>
          </p:cNvCxnSpPr>
          <p:nvPr/>
        </p:nvCxnSpPr>
        <p:spPr>
          <a:xfrm flipV="1">
            <a:off x="5872185" y="3506250"/>
            <a:ext cx="561142" cy="2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29DEEEAE-56BB-451F-8724-6201B1A7CEF6}"/>
              </a:ext>
            </a:extLst>
          </p:cNvPr>
          <p:cNvSpPr/>
          <p:nvPr/>
        </p:nvSpPr>
        <p:spPr>
          <a:xfrm>
            <a:off x="6433329" y="4345635"/>
            <a:ext cx="1127551" cy="38119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Instance Creation Service</a:t>
            </a:r>
          </a:p>
        </p:txBody>
      </p:sp>
      <p:sp>
        <p:nvSpPr>
          <p:cNvPr id="28" name="Flowchart: Magnetic Disk 27">
            <a:extLst>
              <a:ext uri="{FF2B5EF4-FFF2-40B4-BE49-F238E27FC236}">
                <a16:creationId xmlns:a16="http://schemas.microsoft.com/office/drawing/2014/main" id="{982D5EE0-0797-4EDC-9AC8-80942D0E7995}"/>
              </a:ext>
            </a:extLst>
          </p:cNvPr>
          <p:cNvSpPr/>
          <p:nvPr/>
        </p:nvSpPr>
        <p:spPr>
          <a:xfrm>
            <a:off x="7220240" y="4682971"/>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cxnSp>
        <p:nvCxnSpPr>
          <p:cNvPr id="30" name="Straight Arrow Connector 29">
            <a:extLst>
              <a:ext uri="{FF2B5EF4-FFF2-40B4-BE49-F238E27FC236}">
                <a16:creationId xmlns:a16="http://schemas.microsoft.com/office/drawing/2014/main" id="{13753B4F-45A0-41EE-95CF-568F27CC109F}"/>
              </a:ext>
            </a:extLst>
          </p:cNvPr>
          <p:cNvCxnSpPr>
            <a:stCxn id="6" idx="3"/>
            <a:endCxn id="27" idx="1"/>
          </p:cNvCxnSpPr>
          <p:nvPr/>
        </p:nvCxnSpPr>
        <p:spPr>
          <a:xfrm>
            <a:off x="5872185" y="4533303"/>
            <a:ext cx="561142" cy="2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F128D1E9-83EC-4005-B708-15076FBB4DE3}"/>
              </a:ext>
            </a:extLst>
          </p:cNvPr>
          <p:cNvSpPr/>
          <p:nvPr/>
        </p:nvSpPr>
        <p:spPr>
          <a:xfrm>
            <a:off x="8282843" y="4264325"/>
            <a:ext cx="1402933" cy="544863"/>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Azure</a:t>
            </a:r>
          </a:p>
        </p:txBody>
      </p:sp>
      <p:cxnSp>
        <p:nvCxnSpPr>
          <p:cNvPr id="33" name="Straight Arrow Connector 32">
            <a:extLst>
              <a:ext uri="{FF2B5EF4-FFF2-40B4-BE49-F238E27FC236}">
                <a16:creationId xmlns:a16="http://schemas.microsoft.com/office/drawing/2014/main" id="{A6809579-3380-4D74-BB55-0BB04B1DB61A}"/>
              </a:ext>
            </a:extLst>
          </p:cNvPr>
          <p:cNvCxnSpPr>
            <a:cxnSpLocks/>
            <a:stCxn id="27" idx="3"/>
            <a:endCxn id="32" idx="1"/>
          </p:cNvCxnSpPr>
          <p:nvPr/>
        </p:nvCxnSpPr>
        <p:spPr>
          <a:xfrm>
            <a:off x="7560880" y="4536231"/>
            <a:ext cx="721964" cy="52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A2756A2D-BC85-4C8E-8F76-0A882640E093}"/>
              </a:ext>
            </a:extLst>
          </p:cNvPr>
          <p:cNvCxnSpPr>
            <a:cxnSpLocks/>
            <a:stCxn id="32" idx="2"/>
            <a:endCxn id="112" idx="3"/>
          </p:cNvCxnSpPr>
          <p:nvPr/>
        </p:nvCxnSpPr>
        <p:spPr>
          <a:xfrm rot="5400000">
            <a:off x="7597022" y="4681329"/>
            <a:ext cx="1259431" cy="1515147"/>
          </a:xfrm>
          <a:prstGeom prst="bentConnector2">
            <a:avLst/>
          </a:prstGeom>
          <a:ln w="12700">
            <a:tailEnd type="triangle"/>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A1DC7BB-94C1-43AE-98EA-C08813EEC2E6}"/>
              </a:ext>
            </a:extLst>
          </p:cNvPr>
          <p:cNvGrpSpPr/>
          <p:nvPr/>
        </p:nvGrpSpPr>
        <p:grpSpPr>
          <a:xfrm>
            <a:off x="4033267" y="4165914"/>
            <a:ext cx="2217689" cy="844566"/>
            <a:chOff x="4033267" y="4165914"/>
            <a:chExt cx="2217689" cy="844566"/>
          </a:xfrm>
        </p:grpSpPr>
        <p:sp>
          <p:nvSpPr>
            <p:cNvPr id="6" name="Rectangle 5">
              <a:extLst>
                <a:ext uri="{FF2B5EF4-FFF2-40B4-BE49-F238E27FC236}">
                  <a16:creationId xmlns:a16="http://schemas.microsoft.com/office/drawing/2014/main" id="{CA427120-D657-4594-A194-F3BCD68C476E}"/>
                </a:ext>
              </a:extLst>
            </p:cNvPr>
            <p:cNvSpPr/>
            <p:nvPr/>
          </p:nvSpPr>
          <p:spPr>
            <a:xfrm>
              <a:off x="4033267" y="4165914"/>
              <a:ext cx="1838919" cy="734774"/>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Job Service Backend</a:t>
              </a:r>
            </a:p>
          </p:txBody>
        </p:sp>
        <p:sp>
          <p:nvSpPr>
            <p:cNvPr id="7" name="Rectangle 6">
              <a:extLst>
                <a:ext uri="{FF2B5EF4-FFF2-40B4-BE49-F238E27FC236}">
                  <a16:creationId xmlns:a16="http://schemas.microsoft.com/office/drawing/2014/main" id="{F033841A-D0AB-4461-B8FF-9C854B163731}"/>
                </a:ext>
              </a:extLst>
            </p:cNvPr>
            <p:cNvSpPr/>
            <p:nvPr/>
          </p:nvSpPr>
          <p:spPr>
            <a:xfrm>
              <a:off x="4129330" y="4540479"/>
              <a:ext cx="819059"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800" b="1">
                  <a:solidFill>
                    <a:prstClr val="black">
                      <a:lumMod val="65000"/>
                      <a:lumOff val="35000"/>
                    </a:prstClr>
                  </a:solidFill>
                  <a:latin typeface="Calibri" panose="020F0502020204030204"/>
                </a:rPr>
                <a:t>Spark Plugin</a:t>
              </a:r>
            </a:p>
          </p:txBody>
        </p:sp>
        <p:sp>
          <p:nvSpPr>
            <p:cNvPr id="31" name="Flowchart: Magnetic Disk 30">
              <a:extLst>
                <a:ext uri="{FF2B5EF4-FFF2-40B4-BE49-F238E27FC236}">
                  <a16:creationId xmlns:a16="http://schemas.microsoft.com/office/drawing/2014/main" id="{8F1A7A26-2385-4F96-B8DF-4F120CC3BFEE}"/>
                </a:ext>
              </a:extLst>
            </p:cNvPr>
            <p:cNvSpPr/>
            <p:nvPr/>
          </p:nvSpPr>
          <p:spPr>
            <a:xfrm>
              <a:off x="5823367" y="4713269"/>
              <a:ext cx="427589" cy="297211"/>
            </a:xfrm>
            <a:prstGeom prst="flowChartMagneticDisk">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defRPr/>
              </a:pPr>
              <a:r>
                <a:rPr lang="en-US" sz="800" b="1">
                  <a:solidFill>
                    <a:prstClr val="black">
                      <a:lumMod val="65000"/>
                      <a:lumOff val="35000"/>
                    </a:prstClr>
                  </a:solidFill>
                  <a:latin typeface="Calibri" panose="020F0502020204030204"/>
                </a:rPr>
                <a:t>DB</a:t>
              </a:r>
            </a:p>
          </p:txBody>
        </p:sp>
        <p:sp>
          <p:nvSpPr>
            <p:cNvPr id="131" name="Rectangle 130">
              <a:extLst>
                <a:ext uri="{FF2B5EF4-FFF2-40B4-BE49-F238E27FC236}">
                  <a16:creationId xmlns:a16="http://schemas.microsoft.com/office/drawing/2014/main" id="{1CC400BB-BA0C-4095-ACD8-EF7036BEB6BE}"/>
                </a:ext>
              </a:extLst>
            </p:cNvPr>
            <p:cNvSpPr/>
            <p:nvPr/>
          </p:nvSpPr>
          <p:spPr>
            <a:xfrm>
              <a:off x="5030785" y="4536002"/>
              <a:ext cx="732878" cy="30212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600" b="1">
                  <a:solidFill>
                    <a:prstClr val="black">
                      <a:lumMod val="65000"/>
                      <a:lumOff val="35000"/>
                    </a:prstClr>
                  </a:solidFill>
                  <a:latin typeface="Calibri" panose="020F0502020204030204"/>
                </a:rPr>
                <a:t>…</a:t>
              </a:r>
            </a:p>
          </p:txBody>
        </p:sp>
      </p:grpSp>
      <p:grpSp>
        <p:nvGrpSpPr>
          <p:cNvPr id="23" name="Group 22">
            <a:extLst>
              <a:ext uri="{FF2B5EF4-FFF2-40B4-BE49-F238E27FC236}">
                <a16:creationId xmlns:a16="http://schemas.microsoft.com/office/drawing/2014/main" id="{02339545-3FC4-455F-8D4C-65F5DA6CB991}"/>
              </a:ext>
            </a:extLst>
          </p:cNvPr>
          <p:cNvGrpSpPr/>
          <p:nvPr/>
        </p:nvGrpSpPr>
        <p:grpSpPr>
          <a:xfrm>
            <a:off x="4190283" y="5571271"/>
            <a:ext cx="3278880" cy="994692"/>
            <a:chOff x="4190283" y="5571271"/>
            <a:chExt cx="3278880" cy="994692"/>
          </a:xfrm>
        </p:grpSpPr>
        <p:sp>
          <p:nvSpPr>
            <p:cNvPr id="112" name="Rectangle 111">
              <a:extLst>
                <a:ext uri="{FF2B5EF4-FFF2-40B4-BE49-F238E27FC236}">
                  <a16:creationId xmlns:a16="http://schemas.microsoft.com/office/drawing/2014/main" id="{DA6B7B35-A9B6-4D55-9BB4-7FAE81C1508A}"/>
                </a:ext>
              </a:extLst>
            </p:cNvPr>
            <p:cNvSpPr/>
            <p:nvPr/>
          </p:nvSpPr>
          <p:spPr>
            <a:xfrm>
              <a:off x="4190283" y="5571271"/>
              <a:ext cx="3278880" cy="99469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defTabSz="914225">
                <a:defRPr/>
              </a:pPr>
              <a:r>
                <a:rPr lang="en-US" sz="1050" b="1">
                  <a:solidFill>
                    <a:prstClr val="black">
                      <a:lumMod val="65000"/>
                      <a:lumOff val="35000"/>
                    </a:prstClr>
                  </a:solidFill>
                  <a:latin typeface="Calibri" panose="020F0502020204030204"/>
                </a:rPr>
                <a:t>Spark Instance</a:t>
              </a:r>
            </a:p>
          </p:txBody>
        </p:sp>
        <p:sp>
          <p:nvSpPr>
            <p:cNvPr id="113" name="Rectangle 112">
              <a:extLst>
                <a:ext uri="{FF2B5EF4-FFF2-40B4-BE49-F238E27FC236}">
                  <a16:creationId xmlns:a16="http://schemas.microsoft.com/office/drawing/2014/main" id="{0CCA3B66-44E4-4723-8E99-1865FD80C6FD}"/>
                </a:ext>
              </a:extLst>
            </p:cNvPr>
            <p:cNvSpPr/>
            <p:nvPr/>
          </p:nvSpPr>
          <p:spPr>
            <a:xfrm>
              <a:off x="4322065"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4" name="Rectangle 113">
              <a:extLst>
                <a:ext uri="{FF2B5EF4-FFF2-40B4-BE49-F238E27FC236}">
                  <a16:creationId xmlns:a16="http://schemas.microsoft.com/office/drawing/2014/main" id="{FA03099D-C630-4789-B289-88DAF0C79078}"/>
                </a:ext>
              </a:extLst>
            </p:cNvPr>
            <p:cNvSpPr/>
            <p:nvPr/>
          </p:nvSpPr>
          <p:spPr>
            <a:xfrm>
              <a:off x="4810321"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15" name="Rectangle 114">
              <a:extLst>
                <a:ext uri="{FF2B5EF4-FFF2-40B4-BE49-F238E27FC236}">
                  <a16:creationId xmlns:a16="http://schemas.microsoft.com/office/drawing/2014/main" id="{99246A3E-1D2B-4A64-A19C-96911EA8193C}"/>
                </a:ext>
              </a:extLst>
            </p:cNvPr>
            <p:cNvSpPr/>
            <p:nvPr/>
          </p:nvSpPr>
          <p:spPr>
            <a:xfrm>
              <a:off x="5319113" y="5914217"/>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4" name="Rectangle 123">
              <a:extLst>
                <a:ext uri="{FF2B5EF4-FFF2-40B4-BE49-F238E27FC236}">
                  <a16:creationId xmlns:a16="http://schemas.microsoft.com/office/drawing/2014/main" id="{927528E6-9D9E-406B-AC99-727E76D07DE0}"/>
                </a:ext>
              </a:extLst>
            </p:cNvPr>
            <p:cNvSpPr/>
            <p:nvPr/>
          </p:nvSpPr>
          <p:spPr>
            <a:xfrm>
              <a:off x="5828447"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26" name="Rectangle 125">
              <a:extLst>
                <a:ext uri="{FF2B5EF4-FFF2-40B4-BE49-F238E27FC236}">
                  <a16:creationId xmlns:a16="http://schemas.microsoft.com/office/drawing/2014/main" id="{2140E832-7770-46E2-A44D-3812B06436F5}"/>
                </a:ext>
              </a:extLst>
            </p:cNvPr>
            <p:cNvSpPr/>
            <p:nvPr/>
          </p:nvSpPr>
          <p:spPr>
            <a:xfrm>
              <a:off x="6342972" y="5914216"/>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sp>
          <p:nvSpPr>
            <p:cNvPr id="139" name="Rectangle 138">
              <a:extLst>
                <a:ext uri="{FF2B5EF4-FFF2-40B4-BE49-F238E27FC236}">
                  <a16:creationId xmlns:a16="http://schemas.microsoft.com/office/drawing/2014/main" id="{B968E5F2-D1AE-42DF-80EB-7FD75ADF2333}"/>
                </a:ext>
              </a:extLst>
            </p:cNvPr>
            <p:cNvSpPr/>
            <p:nvPr/>
          </p:nvSpPr>
          <p:spPr>
            <a:xfrm>
              <a:off x="6852065" y="5914215"/>
              <a:ext cx="430750" cy="51395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chorCtr="0"/>
            <a:lstStyle/>
            <a:p>
              <a:pPr algn="ctr" defTabSz="914225">
                <a:defRPr/>
              </a:pPr>
              <a:r>
                <a:rPr lang="en-US" sz="1050" b="1">
                  <a:solidFill>
                    <a:prstClr val="black">
                      <a:lumMod val="65000"/>
                      <a:lumOff val="35000"/>
                    </a:prstClr>
                  </a:solidFill>
                  <a:latin typeface="Calibri" panose="020F0502020204030204"/>
                </a:rPr>
                <a:t>VM</a:t>
              </a:r>
            </a:p>
          </p:txBody>
        </p:sp>
      </p:grpSp>
      <p:sp>
        <p:nvSpPr>
          <p:cNvPr id="143" name="Title 1">
            <a:extLst>
              <a:ext uri="{FF2B5EF4-FFF2-40B4-BE49-F238E27FC236}">
                <a16:creationId xmlns:a16="http://schemas.microsoft.com/office/drawing/2014/main" id="{8F493389-C601-4038-8682-F8417C81ABEA}"/>
              </a:ext>
            </a:extLst>
          </p:cNvPr>
          <p:cNvSpPr txBox="1">
            <a:spLocks/>
          </p:cNvSpPr>
          <p:nvPr/>
        </p:nvSpPr>
        <p:spPr>
          <a:xfrm>
            <a:off x="391506" y="399244"/>
            <a:ext cx="7439527" cy="611953"/>
          </a:xfrm>
          <a:prstGeom prst="rect">
            <a:avLst/>
          </a:prstGeom>
        </p:spPr>
        <p:txBody>
          <a:bodyPr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225">
              <a:defRPr/>
            </a:pPr>
            <a:r>
              <a:rPr lang="en-US" sz="3400" spc="-147">
                <a:ln w="3175">
                  <a:noFill/>
                </a:ln>
                <a:solidFill>
                  <a:schemeClr val="tx2"/>
                </a:solidFill>
                <a:ea typeface="+mn-ea"/>
                <a:cs typeface="Segoe UI" pitchFamily="34" charset="0"/>
              </a:rPr>
              <a:t>Spark Notebook Execution with the </a:t>
            </a:r>
            <a:br>
              <a:rPr lang="en-US" sz="3400" spc="-147">
                <a:ln w="3175">
                  <a:noFill/>
                </a:ln>
                <a:solidFill>
                  <a:schemeClr val="tx2"/>
                </a:solidFill>
                <a:ea typeface="+mn-ea"/>
                <a:cs typeface="Segoe UI" pitchFamily="34" charset="0"/>
              </a:rPr>
            </a:br>
            <a:r>
              <a:rPr lang="en-US" sz="3400" spc="-147">
                <a:ln w="3175">
                  <a:noFill/>
                </a:ln>
                <a:solidFill>
                  <a:schemeClr val="tx2"/>
                </a:solidFill>
                <a:ea typeface="+mn-ea"/>
                <a:cs typeface="Segoe UI" pitchFamily="34" charset="0"/>
              </a:rPr>
              <a:t>Synapse Job Service</a:t>
            </a:r>
          </a:p>
        </p:txBody>
      </p:sp>
      <p:pic>
        <p:nvPicPr>
          <p:cNvPr id="9" name="Graphic 8" descr="User">
            <a:extLst>
              <a:ext uri="{FF2B5EF4-FFF2-40B4-BE49-F238E27FC236}">
                <a16:creationId xmlns:a16="http://schemas.microsoft.com/office/drawing/2014/main" id="{1FE2C140-0880-4B84-8DAA-B3F322EBE3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14159" y="1489836"/>
            <a:ext cx="689047" cy="689047"/>
          </a:xfrm>
          <a:prstGeom prst="rect">
            <a:avLst/>
          </a:prstGeom>
        </p:spPr>
      </p:pic>
      <p:cxnSp>
        <p:nvCxnSpPr>
          <p:cNvPr id="137" name="Straight Arrow Connector 136">
            <a:extLst>
              <a:ext uri="{FF2B5EF4-FFF2-40B4-BE49-F238E27FC236}">
                <a16:creationId xmlns:a16="http://schemas.microsoft.com/office/drawing/2014/main" id="{EF59575E-3C9E-43F6-AA3B-4D1F99A91CFA}"/>
              </a:ext>
            </a:extLst>
          </p:cNvPr>
          <p:cNvCxnSpPr>
            <a:stCxn id="7" idx="2"/>
            <a:endCxn id="113" idx="0"/>
          </p:cNvCxnSpPr>
          <p:nvPr/>
        </p:nvCxnSpPr>
        <p:spPr>
          <a:xfrm flipH="1">
            <a:off x="4537440" y="4842604"/>
            <a:ext cx="1419" cy="10716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ED184F0-D469-45AC-8967-625367AF4FAC}"/>
              </a:ext>
            </a:extLst>
          </p:cNvPr>
          <p:cNvCxnSpPr>
            <a:cxnSpLocks/>
            <a:stCxn id="4" idx="1"/>
            <a:endCxn id="113" idx="1"/>
          </p:cNvCxnSpPr>
          <p:nvPr/>
        </p:nvCxnSpPr>
        <p:spPr>
          <a:xfrm rot="10800000" flipH="1" flipV="1">
            <a:off x="4103205" y="3631125"/>
            <a:ext cx="218859" cy="2540070"/>
          </a:xfrm>
          <a:prstGeom prst="bentConnector3">
            <a:avLst>
              <a:gd name="adj1" fmla="val -351334"/>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9EB634C-62CF-4268-8EFD-D9EFBAAA0829}"/>
              </a:ext>
            </a:extLst>
          </p:cNvPr>
          <p:cNvCxnSpPr/>
          <p:nvPr/>
        </p:nvCxnSpPr>
        <p:spPr>
          <a:xfrm>
            <a:off x="4426527" y="2106791"/>
            <a:ext cx="0" cy="643585"/>
          </a:xfrm>
          <a:prstGeom prst="straightConnector1">
            <a:avLst/>
          </a:prstGeom>
          <a:ln w="28575">
            <a:solidFill>
              <a:schemeClr val="accent5"/>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9" name="Graphic 38" descr="Document">
            <a:extLst>
              <a:ext uri="{FF2B5EF4-FFF2-40B4-BE49-F238E27FC236}">
                <a16:creationId xmlns:a16="http://schemas.microsoft.com/office/drawing/2014/main" id="{1FB77288-B53D-486E-A49D-28643A2995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60397" y="2205261"/>
            <a:ext cx="339000" cy="339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319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0"/>
                                        </p:tgtEl>
                                      </p:cBhvr>
                                    </p:animEffect>
                                    <p:animScale>
                                      <p:cBhvr>
                                        <p:cTn id="17" dur="250" autoRev="1" fill="hold"/>
                                        <p:tgtEl>
                                          <p:spTgt spid="1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21"/>
                                        </p:tgtEl>
                                      </p:cBhvr>
                                    </p:animEffect>
                                    <p:animScale>
                                      <p:cBhvr>
                                        <p:cTn id="22" dur="250" autoRev="1" fill="hold"/>
                                        <p:tgtEl>
                                          <p:spTgt spid="21"/>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22"/>
                                        </p:tgtEl>
                                      </p:cBhvr>
                                    </p:animEffect>
                                    <p:animScale>
                                      <p:cBhvr>
                                        <p:cTn id="27" dur="250" autoRev="1" fill="hold"/>
                                        <p:tgtEl>
                                          <p:spTgt spid="22"/>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27"/>
                                        </p:tgtEl>
                                      </p:cBhvr>
                                    </p:animEffect>
                                    <p:animScale>
                                      <p:cBhvr>
                                        <p:cTn id="32" dur="250" autoRev="1" fill="hold"/>
                                        <p:tgtEl>
                                          <p:spTgt spid="27"/>
                                        </p:tgtEl>
                                      </p:cBhvr>
                                      <p:by x="105000" y="105000"/>
                                    </p:animScale>
                                  </p:childTnLst>
                                </p:cTn>
                              </p:par>
                            </p:childTnLst>
                          </p:cTn>
                        </p:par>
                        <p:par>
                          <p:cTn id="33" fill="hold">
                            <p:stCondLst>
                              <p:cond delay="500"/>
                            </p:stCondLst>
                            <p:childTnLst>
                              <p:par>
                                <p:cTn id="34" presetID="26" presetClass="emph" presetSubtype="0" fill="hold" grpId="0" nodeType="afterEffect">
                                  <p:stCondLst>
                                    <p:cond delay="0"/>
                                  </p:stCondLst>
                                  <p:childTnLst>
                                    <p:animEffect transition="out" filter="fade">
                                      <p:cBhvr>
                                        <p:cTn id="35" dur="500" tmFilter="0, 0; .2, .5; .8, .5; 1, 0"/>
                                        <p:tgtEl>
                                          <p:spTgt spid="32"/>
                                        </p:tgtEl>
                                      </p:cBhvr>
                                    </p:animEffect>
                                    <p:animScale>
                                      <p:cBhvr>
                                        <p:cTn id="36" dur="250" autoRev="1" fill="hold"/>
                                        <p:tgtEl>
                                          <p:spTgt spid="32"/>
                                        </p:tgtEl>
                                      </p:cBhvr>
                                      <p:by x="105000" y="105000"/>
                                    </p:animScale>
                                  </p:childTnLst>
                                </p:cTn>
                              </p:par>
                            </p:childTnLst>
                          </p:cTn>
                        </p:par>
                        <p:par>
                          <p:cTn id="37" fill="hold">
                            <p:stCondLst>
                              <p:cond delay="1000"/>
                            </p:stCondLst>
                            <p:childTnLst>
                              <p:par>
                                <p:cTn id="38" presetID="26" presetClass="emph" presetSubtype="0" fill="hold" nodeType="afterEffect">
                                  <p:stCondLst>
                                    <p:cond delay="0"/>
                                  </p:stCondLst>
                                  <p:childTnLst>
                                    <p:animEffect transition="out" filter="fade">
                                      <p:cBhvr>
                                        <p:cTn id="39" dur="500" tmFilter="0, 0; .2, .5; .8, .5; 1, 0"/>
                                        <p:tgtEl>
                                          <p:spTgt spid="23"/>
                                        </p:tgtEl>
                                      </p:cBhvr>
                                    </p:animEffect>
                                    <p:animScale>
                                      <p:cBhvr>
                                        <p:cTn id="40" dur="250" autoRev="1" fill="hold"/>
                                        <p:tgtEl>
                                          <p:spTgt spid="23"/>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wipe(up)">
                                      <p:cBhvr>
                                        <p:cTn id="45" dur="500"/>
                                        <p:tgtEl>
                                          <p:spTgt spid="1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up)">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27"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52D33-0AC2-4F9F-B683-EC7C0CE989AF}"/>
              </a:ext>
            </a:extLst>
          </p:cNvPr>
          <p:cNvSpPr>
            <a:spLocks noGrp="1"/>
          </p:cNvSpPr>
          <p:nvPr>
            <p:ph type="title"/>
          </p:nvPr>
        </p:nvSpPr>
        <p:spPr>
          <a:xfrm>
            <a:off x="818414" y="277539"/>
            <a:ext cx="10534641" cy="543108"/>
          </a:xfrm>
        </p:spPr>
        <p:txBody>
          <a:bodyPr anchor="t"/>
          <a:lstStyle/>
          <a:p>
            <a:r>
              <a:rPr lang="en-US"/>
              <a:t>Synapse Spark Instance Creation</a:t>
            </a:r>
          </a:p>
        </p:txBody>
      </p:sp>
      <p:grpSp>
        <p:nvGrpSpPr>
          <p:cNvPr id="44" name="Group 43">
            <a:extLst>
              <a:ext uri="{FF2B5EF4-FFF2-40B4-BE49-F238E27FC236}">
                <a16:creationId xmlns:a16="http://schemas.microsoft.com/office/drawing/2014/main" id="{25BAD17D-58BD-4B27-B869-046613B78EB1}"/>
              </a:ext>
            </a:extLst>
          </p:cNvPr>
          <p:cNvGrpSpPr/>
          <p:nvPr/>
        </p:nvGrpSpPr>
        <p:grpSpPr>
          <a:xfrm>
            <a:off x="2026824" y="1326878"/>
            <a:ext cx="8357876" cy="4639389"/>
            <a:chOff x="274224" y="1314178"/>
            <a:chExt cx="8357876" cy="4639389"/>
          </a:xfrm>
        </p:grpSpPr>
        <p:sp>
          <p:nvSpPr>
            <p:cNvPr id="4" name="Rectangle 3">
              <a:extLst>
                <a:ext uri="{FF2B5EF4-FFF2-40B4-BE49-F238E27FC236}">
                  <a16:creationId xmlns:a16="http://schemas.microsoft.com/office/drawing/2014/main" id="{0A8CF605-78CF-4C90-A0C7-20F1219C5FE7}"/>
                </a:ext>
              </a:extLst>
            </p:cNvPr>
            <p:cNvSpPr/>
            <p:nvPr/>
          </p:nvSpPr>
          <p:spPr>
            <a:xfrm>
              <a:off x="2881324" y="1905959"/>
              <a:ext cx="5750776" cy="3083177"/>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914225">
                <a:defRPr/>
              </a:pPr>
              <a:r>
                <a:rPr lang="en-US" sz="1200" b="1">
                  <a:solidFill>
                    <a:prstClr val="black"/>
                  </a:solidFill>
                  <a:latin typeface="Calibri" panose="020F0502020204030204"/>
                </a:rPr>
                <a:t>Spark Instance</a:t>
              </a:r>
            </a:p>
            <a:p>
              <a:pPr algn="ctr" defTabSz="914225">
                <a:defRPr/>
              </a:pPr>
              <a:endParaRPr lang="en-US" sz="1100">
                <a:solidFill>
                  <a:prstClr val="black"/>
                </a:solidFill>
                <a:latin typeface="Calibri" panose="020F0502020204030204"/>
              </a:endParaRPr>
            </a:p>
          </p:txBody>
        </p:sp>
        <p:sp>
          <p:nvSpPr>
            <p:cNvPr id="5" name="Rectangle 4">
              <a:extLst>
                <a:ext uri="{FF2B5EF4-FFF2-40B4-BE49-F238E27FC236}">
                  <a16:creationId xmlns:a16="http://schemas.microsoft.com/office/drawing/2014/main" id="{36229F9C-E571-4AFC-B40B-61A8ABD72B14}"/>
                </a:ext>
              </a:extLst>
            </p:cNvPr>
            <p:cNvSpPr/>
            <p:nvPr/>
          </p:nvSpPr>
          <p:spPr>
            <a:xfrm>
              <a:off x="3007083" y="2241531"/>
              <a:ext cx="5499383" cy="262944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defTabSz="914225">
                <a:defRPr/>
              </a:pPr>
              <a:endParaRPr lang="en-US" sz="1000" b="1">
                <a:solidFill>
                  <a:prstClr val="black"/>
                </a:solidFill>
                <a:latin typeface="Calibri" panose="020F0502020204030204"/>
              </a:endParaRPr>
            </a:p>
          </p:txBody>
        </p:sp>
        <p:sp>
          <p:nvSpPr>
            <p:cNvPr id="6" name="Rectangle 5">
              <a:extLst>
                <a:ext uri="{FF2B5EF4-FFF2-40B4-BE49-F238E27FC236}">
                  <a16:creationId xmlns:a16="http://schemas.microsoft.com/office/drawing/2014/main" id="{E9991A7D-3AA5-470D-9F22-1CDC5F5158C0}"/>
                </a:ext>
              </a:extLst>
            </p:cNvPr>
            <p:cNvSpPr/>
            <p:nvPr/>
          </p:nvSpPr>
          <p:spPr>
            <a:xfrm>
              <a:off x="3098216"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001</a:t>
              </a:r>
            </a:p>
          </p:txBody>
        </p:sp>
        <p:sp>
          <p:nvSpPr>
            <p:cNvPr id="7" name="Rectangle 6">
              <a:extLst>
                <a:ext uri="{FF2B5EF4-FFF2-40B4-BE49-F238E27FC236}">
                  <a16:creationId xmlns:a16="http://schemas.microsoft.com/office/drawing/2014/main" id="{DD334819-72AC-4EDE-91AE-F7E2D4617719}"/>
                </a:ext>
              </a:extLst>
            </p:cNvPr>
            <p:cNvSpPr/>
            <p:nvPr/>
          </p:nvSpPr>
          <p:spPr>
            <a:xfrm>
              <a:off x="3165752"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8" name="Rectangle 7">
              <a:extLst>
                <a:ext uri="{FF2B5EF4-FFF2-40B4-BE49-F238E27FC236}">
                  <a16:creationId xmlns:a16="http://schemas.microsoft.com/office/drawing/2014/main" id="{0F920504-FAFE-4CBC-85D7-D19216AB9A93}"/>
                </a:ext>
              </a:extLst>
            </p:cNvPr>
            <p:cNvSpPr/>
            <p:nvPr/>
          </p:nvSpPr>
          <p:spPr>
            <a:xfrm>
              <a:off x="3160397" y="3079596"/>
              <a:ext cx="838897" cy="217366"/>
            </a:xfrm>
            <a:prstGeom prst="rect">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800">
                  <a:solidFill>
                    <a:schemeClr val="tx1"/>
                  </a:solidFill>
                  <a:latin typeface="Calibri" panose="020F0502020204030204"/>
                </a:rPr>
                <a:t>Hive Metastore</a:t>
              </a:r>
              <a:endParaRPr lang="en-US" sz="800">
                <a:solidFill>
                  <a:schemeClr val="tx1"/>
                </a:solidFill>
                <a:latin typeface="Calibri" panose="020F0502020204030204"/>
                <a:cs typeface="Calibri"/>
              </a:endParaRPr>
            </a:p>
          </p:txBody>
        </p:sp>
        <p:sp>
          <p:nvSpPr>
            <p:cNvPr id="9" name="Rectangle 8">
              <a:extLst>
                <a:ext uri="{FF2B5EF4-FFF2-40B4-BE49-F238E27FC236}">
                  <a16:creationId xmlns:a16="http://schemas.microsoft.com/office/drawing/2014/main" id="{80B08651-DAC0-42EA-8403-3B4DA14E2C0D}"/>
                </a:ext>
              </a:extLst>
            </p:cNvPr>
            <p:cNvSpPr/>
            <p:nvPr/>
          </p:nvSpPr>
          <p:spPr>
            <a:xfrm>
              <a:off x="3165754"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- 01</a:t>
              </a:r>
            </a:p>
          </p:txBody>
        </p:sp>
        <p:sp>
          <p:nvSpPr>
            <p:cNvPr id="10" name="Rectangle 9">
              <a:extLst>
                <a:ext uri="{FF2B5EF4-FFF2-40B4-BE49-F238E27FC236}">
                  <a16:creationId xmlns:a16="http://schemas.microsoft.com/office/drawing/2014/main" id="{C1D8FB63-E107-4436-A0F5-EC3171FF9244}"/>
                </a:ext>
              </a:extLst>
            </p:cNvPr>
            <p:cNvSpPr/>
            <p:nvPr/>
          </p:nvSpPr>
          <p:spPr>
            <a:xfrm>
              <a:off x="3165753"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- 01</a:t>
              </a:r>
            </a:p>
          </p:txBody>
        </p:sp>
        <p:sp>
          <p:nvSpPr>
            <p:cNvPr id="11" name="Rectangle 10">
              <a:extLst>
                <a:ext uri="{FF2B5EF4-FFF2-40B4-BE49-F238E27FC236}">
                  <a16:creationId xmlns:a16="http://schemas.microsoft.com/office/drawing/2014/main" id="{488973B8-4737-4C51-AFB4-16A18A4273E0}"/>
                </a:ext>
              </a:extLst>
            </p:cNvPr>
            <p:cNvSpPr/>
            <p:nvPr/>
          </p:nvSpPr>
          <p:spPr>
            <a:xfrm>
              <a:off x="3165752"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Livy - 01</a:t>
              </a:r>
            </a:p>
          </p:txBody>
        </p:sp>
        <p:sp>
          <p:nvSpPr>
            <p:cNvPr id="12" name="Rectangle 11">
              <a:extLst>
                <a:ext uri="{FF2B5EF4-FFF2-40B4-BE49-F238E27FC236}">
                  <a16:creationId xmlns:a16="http://schemas.microsoft.com/office/drawing/2014/main" id="{F86A1C25-B2D1-4F96-9DDD-BABD9C4CDA7B}"/>
                </a:ext>
              </a:extLst>
            </p:cNvPr>
            <p:cNvSpPr/>
            <p:nvPr/>
          </p:nvSpPr>
          <p:spPr>
            <a:xfrm>
              <a:off x="4174488" y="2480497"/>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002</a:t>
              </a:r>
            </a:p>
          </p:txBody>
        </p:sp>
        <p:sp>
          <p:nvSpPr>
            <p:cNvPr id="13" name="Rectangle 12">
              <a:extLst>
                <a:ext uri="{FF2B5EF4-FFF2-40B4-BE49-F238E27FC236}">
                  <a16:creationId xmlns:a16="http://schemas.microsoft.com/office/drawing/2014/main" id="{DDBF148C-A06F-4B38-B8C7-381E9FD97F5A}"/>
                </a:ext>
              </a:extLst>
            </p:cNvPr>
            <p:cNvSpPr/>
            <p:nvPr/>
          </p:nvSpPr>
          <p:spPr>
            <a:xfrm>
              <a:off x="4242023" y="4488649"/>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4" name="Rectangle 13">
              <a:extLst>
                <a:ext uri="{FF2B5EF4-FFF2-40B4-BE49-F238E27FC236}">
                  <a16:creationId xmlns:a16="http://schemas.microsoft.com/office/drawing/2014/main" id="{C96F354D-BE1F-4DEB-A0ED-5BD62D5FF80B}"/>
                </a:ext>
              </a:extLst>
            </p:cNvPr>
            <p:cNvSpPr/>
            <p:nvPr/>
          </p:nvSpPr>
          <p:spPr>
            <a:xfrm>
              <a:off x="4242025" y="4204394"/>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RM - 02</a:t>
              </a:r>
            </a:p>
          </p:txBody>
        </p:sp>
        <p:sp>
          <p:nvSpPr>
            <p:cNvPr id="15" name="Rectangle 14">
              <a:extLst>
                <a:ext uri="{FF2B5EF4-FFF2-40B4-BE49-F238E27FC236}">
                  <a16:creationId xmlns:a16="http://schemas.microsoft.com/office/drawing/2014/main" id="{32C1730D-FB5E-4D42-BA6D-812E6F06C429}"/>
                </a:ext>
              </a:extLst>
            </p:cNvPr>
            <p:cNvSpPr/>
            <p:nvPr/>
          </p:nvSpPr>
          <p:spPr>
            <a:xfrm>
              <a:off x="4242024" y="3917126"/>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- 02</a:t>
              </a:r>
            </a:p>
          </p:txBody>
        </p:sp>
        <p:sp>
          <p:nvSpPr>
            <p:cNvPr id="16" name="Rectangle 15">
              <a:extLst>
                <a:ext uri="{FF2B5EF4-FFF2-40B4-BE49-F238E27FC236}">
                  <a16:creationId xmlns:a16="http://schemas.microsoft.com/office/drawing/2014/main" id="{DB14FFC6-46CB-4CAF-B59A-97A280D0A3BA}"/>
                </a:ext>
              </a:extLst>
            </p:cNvPr>
            <p:cNvSpPr/>
            <p:nvPr/>
          </p:nvSpPr>
          <p:spPr>
            <a:xfrm>
              <a:off x="5250759" y="2480498"/>
              <a:ext cx="988586" cy="2306609"/>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003</a:t>
              </a:r>
            </a:p>
          </p:txBody>
        </p:sp>
        <p:sp>
          <p:nvSpPr>
            <p:cNvPr id="17" name="Rectangle 16">
              <a:extLst>
                <a:ext uri="{FF2B5EF4-FFF2-40B4-BE49-F238E27FC236}">
                  <a16:creationId xmlns:a16="http://schemas.microsoft.com/office/drawing/2014/main" id="{6C11C00E-B178-4A92-BF93-97EAD58B731B}"/>
                </a:ext>
              </a:extLst>
            </p:cNvPr>
            <p:cNvSpPr/>
            <p:nvPr/>
          </p:nvSpPr>
          <p:spPr>
            <a:xfrm>
              <a:off x="5318296" y="4488648"/>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18" name="Rectangle 17">
              <a:extLst>
                <a:ext uri="{FF2B5EF4-FFF2-40B4-BE49-F238E27FC236}">
                  <a16:creationId xmlns:a16="http://schemas.microsoft.com/office/drawing/2014/main" id="{EAEA4A30-C5BA-411D-BD77-5CA8CA738D3C}"/>
                </a:ext>
              </a:extLst>
            </p:cNvPr>
            <p:cNvSpPr/>
            <p:nvPr/>
          </p:nvSpPr>
          <p:spPr>
            <a:xfrm>
              <a:off x="5318297" y="4204393"/>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- 03</a:t>
              </a:r>
            </a:p>
          </p:txBody>
        </p:sp>
        <p:sp>
          <p:nvSpPr>
            <p:cNvPr id="19" name="Rectangle 18">
              <a:extLst>
                <a:ext uri="{FF2B5EF4-FFF2-40B4-BE49-F238E27FC236}">
                  <a16:creationId xmlns:a16="http://schemas.microsoft.com/office/drawing/2014/main" id="{A81AC45A-F6FB-4539-92A1-082A1AEA450C}"/>
                </a:ext>
              </a:extLst>
            </p:cNvPr>
            <p:cNvSpPr/>
            <p:nvPr/>
          </p:nvSpPr>
          <p:spPr>
            <a:xfrm>
              <a:off x="5318297" y="391712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Zookeeper - 03</a:t>
              </a:r>
            </a:p>
          </p:txBody>
        </p:sp>
        <p:sp>
          <p:nvSpPr>
            <p:cNvPr id="20" name="Rectangle 19">
              <a:extLst>
                <a:ext uri="{FF2B5EF4-FFF2-40B4-BE49-F238E27FC236}">
                  <a16:creationId xmlns:a16="http://schemas.microsoft.com/office/drawing/2014/main" id="{3465886D-559F-436C-B85A-112CA4D0EA75}"/>
                </a:ext>
              </a:extLst>
            </p:cNvPr>
            <p:cNvSpPr/>
            <p:nvPr/>
          </p:nvSpPr>
          <p:spPr>
            <a:xfrm>
              <a:off x="6323132" y="2480495"/>
              <a:ext cx="988586" cy="2306610"/>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defTabSz="914225">
                <a:defRPr/>
              </a:pPr>
              <a:r>
                <a:rPr lang="en-US" sz="1050" b="1">
                  <a:solidFill>
                    <a:prstClr val="black"/>
                  </a:solidFill>
                  <a:latin typeface="Calibri" panose="020F0502020204030204"/>
                </a:rPr>
                <a:t>VM – 004</a:t>
              </a:r>
            </a:p>
          </p:txBody>
        </p:sp>
        <p:sp>
          <p:nvSpPr>
            <p:cNvPr id="21" name="Rectangle 20">
              <a:extLst>
                <a:ext uri="{FF2B5EF4-FFF2-40B4-BE49-F238E27FC236}">
                  <a16:creationId xmlns:a16="http://schemas.microsoft.com/office/drawing/2014/main" id="{53588DD9-FAE2-4A63-A669-8A8F1E7E9EFE}"/>
                </a:ext>
              </a:extLst>
            </p:cNvPr>
            <p:cNvSpPr/>
            <p:nvPr/>
          </p:nvSpPr>
          <p:spPr>
            <a:xfrm>
              <a:off x="6390668" y="4488647"/>
              <a:ext cx="853513" cy="231570"/>
            </a:xfrm>
            <a:prstGeom prst="rect">
              <a:avLst/>
            </a:prstGeom>
            <a:solidFill>
              <a:schemeClr val="tx2">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2" name="Rectangle 21">
              <a:extLst>
                <a:ext uri="{FF2B5EF4-FFF2-40B4-BE49-F238E27FC236}">
                  <a16:creationId xmlns:a16="http://schemas.microsoft.com/office/drawing/2014/main" id="{4E3759E1-6DC8-4B4B-BE81-26B0280796CE}"/>
                </a:ext>
              </a:extLst>
            </p:cNvPr>
            <p:cNvSpPr/>
            <p:nvPr/>
          </p:nvSpPr>
          <p:spPr>
            <a:xfrm>
              <a:off x="6390670" y="4204392"/>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- 04</a:t>
              </a:r>
            </a:p>
          </p:txBody>
        </p:sp>
        <p:sp>
          <p:nvSpPr>
            <p:cNvPr id="23" name="TextBox 22">
              <a:extLst>
                <a:ext uri="{FF2B5EF4-FFF2-40B4-BE49-F238E27FC236}">
                  <a16:creationId xmlns:a16="http://schemas.microsoft.com/office/drawing/2014/main" id="{5E0739D0-D7FE-47DF-B57A-D3A57A1F9E5B}"/>
                </a:ext>
              </a:extLst>
            </p:cNvPr>
            <p:cNvSpPr txBox="1"/>
            <p:nvPr/>
          </p:nvSpPr>
          <p:spPr>
            <a:xfrm>
              <a:off x="7976386" y="2248564"/>
              <a:ext cx="559690" cy="249264"/>
            </a:xfrm>
            <a:prstGeom prst="rect">
              <a:avLst/>
            </a:prstGeom>
            <a:noFill/>
          </p:spPr>
          <p:txBody>
            <a:bodyPr wrap="none" rtlCol="0">
              <a:spAutoFit/>
            </a:bodyPr>
            <a:lstStyle/>
            <a:p>
              <a:pPr defTabSz="914225">
                <a:defRPr/>
              </a:pPr>
              <a:r>
                <a:rPr lang="en-US" sz="1000">
                  <a:solidFill>
                    <a:prstClr val="black"/>
                  </a:solidFill>
                  <a:latin typeface="Calibri" panose="020F0502020204030204"/>
                </a:rPr>
                <a:t>Subnet</a:t>
              </a:r>
            </a:p>
          </p:txBody>
        </p:sp>
        <p:sp>
          <p:nvSpPr>
            <p:cNvPr id="24" name="Rectangle 23">
              <a:extLst>
                <a:ext uri="{FF2B5EF4-FFF2-40B4-BE49-F238E27FC236}">
                  <a16:creationId xmlns:a16="http://schemas.microsoft.com/office/drawing/2014/main" id="{DEE34FD7-4141-4350-B515-E1CE18FB3AEF}"/>
                </a:ext>
              </a:extLst>
            </p:cNvPr>
            <p:cNvSpPr/>
            <p:nvPr/>
          </p:nvSpPr>
          <p:spPr>
            <a:xfrm>
              <a:off x="7418958" y="2480495"/>
              <a:ext cx="988586" cy="2307441"/>
            </a:xfrm>
            <a:prstGeom prst="rect">
              <a:avLst/>
            </a:prstGeom>
            <a:solidFill>
              <a:schemeClr val="tx2"/>
            </a:solidFill>
          </p:spPr>
          <p:style>
            <a:lnRef idx="0">
              <a:schemeClr val="accent3"/>
            </a:lnRef>
            <a:fillRef idx="3">
              <a:schemeClr val="accent3"/>
            </a:fillRef>
            <a:effectRef idx="3">
              <a:schemeClr val="accent3"/>
            </a:effectRef>
            <a:fontRef idx="minor">
              <a:schemeClr val="lt1"/>
            </a:fontRef>
          </p:style>
          <p:txBody>
            <a:bodyPr rtlCol="0" anchor="t"/>
            <a:lstStyle/>
            <a:p>
              <a:pPr algn="ctr" defTabSz="914225">
                <a:defRPr/>
              </a:pPr>
              <a:r>
                <a:rPr lang="en-US" sz="1050" b="1">
                  <a:solidFill>
                    <a:prstClr val="white"/>
                  </a:solidFill>
                  <a:latin typeface="Calibri" panose="020F0502020204030204"/>
                </a:rPr>
                <a:t>VM – 005</a:t>
              </a:r>
            </a:p>
          </p:txBody>
        </p:sp>
        <p:sp>
          <p:nvSpPr>
            <p:cNvPr id="25" name="Rectangle 24">
              <a:extLst>
                <a:ext uri="{FF2B5EF4-FFF2-40B4-BE49-F238E27FC236}">
                  <a16:creationId xmlns:a16="http://schemas.microsoft.com/office/drawing/2014/main" id="{8D88E19E-ABB9-41CA-80E8-525E78313CC6}"/>
                </a:ext>
              </a:extLst>
            </p:cNvPr>
            <p:cNvSpPr/>
            <p:nvPr/>
          </p:nvSpPr>
          <p:spPr>
            <a:xfrm>
              <a:off x="7486493" y="4489477"/>
              <a:ext cx="853513" cy="231570"/>
            </a:xfrm>
            <a:prstGeom prst="rect">
              <a:avLst/>
            </a:prstGeom>
            <a:solidFill>
              <a:schemeClr val="tx2">
                <a:lumMod val="5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defTabSz="914225">
                <a:defRPr/>
              </a:pPr>
              <a:r>
                <a:rPr lang="en-US" sz="800">
                  <a:solidFill>
                    <a:prstClr val="white"/>
                  </a:solidFill>
                  <a:latin typeface="Calibri" panose="020F0502020204030204"/>
                </a:rPr>
                <a:t>Node Agent</a:t>
              </a:r>
            </a:p>
          </p:txBody>
        </p:sp>
        <p:sp>
          <p:nvSpPr>
            <p:cNvPr id="26" name="Rectangle 25">
              <a:extLst>
                <a:ext uri="{FF2B5EF4-FFF2-40B4-BE49-F238E27FC236}">
                  <a16:creationId xmlns:a16="http://schemas.microsoft.com/office/drawing/2014/main" id="{6648FB39-2A22-4A4B-9320-673D1D526B28}"/>
                </a:ext>
              </a:extLst>
            </p:cNvPr>
            <p:cNvSpPr/>
            <p:nvPr/>
          </p:nvSpPr>
          <p:spPr>
            <a:xfrm>
              <a:off x="1009567" y="4975622"/>
              <a:ext cx="1373506" cy="683491"/>
            </a:xfrm>
            <a:prstGeom prst="rect">
              <a:avLst/>
            </a:prstGeom>
            <a:solidFill>
              <a:schemeClr val="tx2">
                <a:lumMod val="75000"/>
              </a:schemeClr>
            </a:solidFill>
          </p:spPr>
          <p:style>
            <a:lnRef idx="0">
              <a:schemeClr val="accent6"/>
            </a:lnRef>
            <a:fillRef idx="3">
              <a:schemeClr val="accent6"/>
            </a:fillRef>
            <a:effectRef idx="3">
              <a:schemeClr val="accent6"/>
            </a:effectRef>
            <a:fontRef idx="minor">
              <a:schemeClr val="lt1"/>
            </a:fontRef>
          </p:style>
          <p:txBody>
            <a:bodyPr rtlCol="0" anchor="ctr" anchorCtr="0"/>
            <a:lstStyle/>
            <a:p>
              <a:pPr algn="ctr" defTabSz="914225">
                <a:defRPr/>
              </a:pPr>
              <a:r>
                <a:rPr lang="en-US" sz="1200" b="1">
                  <a:solidFill>
                    <a:prstClr val="white"/>
                  </a:solidFill>
                  <a:latin typeface="Calibri" panose="020F0502020204030204"/>
                </a:rPr>
                <a:t>Synapse Cluster </a:t>
              </a:r>
            </a:p>
            <a:p>
              <a:pPr algn="ctr" defTabSz="914225">
                <a:defRPr/>
              </a:pPr>
              <a:r>
                <a:rPr lang="en-US" sz="1200" b="1">
                  <a:solidFill>
                    <a:prstClr val="white"/>
                  </a:solidFill>
                  <a:latin typeface="Calibri" panose="020F0502020204030204"/>
                </a:rPr>
                <a:t>Service</a:t>
              </a:r>
            </a:p>
            <a:p>
              <a:pPr algn="ctr" defTabSz="914225">
                <a:defRPr/>
              </a:pPr>
              <a:r>
                <a:rPr lang="en-US" sz="1200" b="1">
                  <a:solidFill>
                    <a:prstClr val="white"/>
                  </a:solidFill>
                  <a:latin typeface="Calibri" panose="020F0502020204030204"/>
                </a:rPr>
                <a:t>(Control Plane)</a:t>
              </a:r>
            </a:p>
          </p:txBody>
        </p:sp>
        <p:cxnSp>
          <p:nvCxnSpPr>
            <p:cNvPr id="27" name="Connector: Elbow 26">
              <a:extLst>
                <a:ext uri="{FF2B5EF4-FFF2-40B4-BE49-F238E27FC236}">
                  <a16:creationId xmlns:a16="http://schemas.microsoft.com/office/drawing/2014/main" id="{D9B8B447-27AF-4B04-B701-EC847177E3CA}"/>
                </a:ext>
              </a:extLst>
            </p:cNvPr>
            <p:cNvCxnSpPr>
              <a:cxnSpLocks/>
            </p:cNvCxnSpPr>
            <p:nvPr/>
          </p:nvCxnSpPr>
          <p:spPr>
            <a:xfrm rot="10800000" flipV="1">
              <a:off x="2222799" y="4732992"/>
              <a:ext cx="5759689" cy="592113"/>
            </a:xfrm>
            <a:prstGeom prst="bentConnector3">
              <a:avLst>
                <a:gd name="adj1" fmla="val 16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7A417A7-0A01-420C-A56F-3BEA6D1E9726}"/>
                </a:ext>
              </a:extLst>
            </p:cNvPr>
            <p:cNvCxnSpPr>
              <a:cxnSpLocks/>
            </p:cNvCxnSpPr>
            <p:nvPr/>
          </p:nvCxnSpPr>
          <p:spPr>
            <a:xfrm flipH="1">
              <a:off x="4645575" y="4730066"/>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D7C9EB7-0E2C-433F-903F-7203C833CC80}"/>
                </a:ext>
              </a:extLst>
            </p:cNvPr>
            <p:cNvCxnSpPr>
              <a:cxnSpLocks/>
            </p:cNvCxnSpPr>
            <p:nvPr/>
          </p:nvCxnSpPr>
          <p:spPr>
            <a:xfrm>
              <a:off x="6808507" y="4732993"/>
              <a:ext cx="0" cy="5594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D77E8B1-2DF2-4825-8C31-3B7A428CDD26}"/>
                </a:ext>
              </a:extLst>
            </p:cNvPr>
            <p:cNvCxnSpPr>
              <a:cxnSpLocks/>
            </p:cNvCxnSpPr>
            <p:nvPr/>
          </p:nvCxnSpPr>
          <p:spPr>
            <a:xfrm>
              <a:off x="5735632" y="4732993"/>
              <a:ext cx="0" cy="569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19C72B-B591-4307-AEF3-13ECEAB8A73D}"/>
                </a:ext>
              </a:extLst>
            </p:cNvPr>
            <p:cNvCxnSpPr>
              <a:cxnSpLocks/>
            </p:cNvCxnSpPr>
            <p:nvPr/>
          </p:nvCxnSpPr>
          <p:spPr>
            <a:xfrm flipH="1">
              <a:off x="3601930" y="4726651"/>
              <a:ext cx="4988" cy="56631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BA9A3D9B-443E-4918-AE54-B3F7ACB5E0EB}"/>
                </a:ext>
              </a:extLst>
            </p:cNvPr>
            <p:cNvSpPr/>
            <p:nvPr/>
          </p:nvSpPr>
          <p:spPr>
            <a:xfrm>
              <a:off x="2902403" y="5592845"/>
              <a:ext cx="2854308" cy="360722"/>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defTabSz="914225">
                <a:defRPr/>
              </a:pPr>
              <a:r>
                <a:rPr lang="en-US" sz="1400">
                  <a:solidFill>
                    <a:prstClr val="black"/>
                  </a:solidFill>
                  <a:latin typeface="Calibri" panose="020F0502020204030204"/>
                </a:rPr>
                <a:t>Heartbeat sequence</a:t>
              </a:r>
            </a:p>
          </p:txBody>
        </p:sp>
        <p:sp>
          <p:nvSpPr>
            <p:cNvPr id="33" name="Rectangle 32">
              <a:extLst>
                <a:ext uri="{FF2B5EF4-FFF2-40B4-BE49-F238E27FC236}">
                  <a16:creationId xmlns:a16="http://schemas.microsoft.com/office/drawing/2014/main" id="{B0CF601F-C66C-41C5-BA21-D17ECF87A42F}"/>
                </a:ext>
              </a:extLst>
            </p:cNvPr>
            <p:cNvSpPr/>
            <p:nvPr/>
          </p:nvSpPr>
          <p:spPr>
            <a:xfrm>
              <a:off x="1043092" y="1379474"/>
              <a:ext cx="1373506" cy="507219"/>
            </a:xfrm>
            <a:prstGeom prst="rect">
              <a:avLst/>
            </a:prstGeom>
            <a:solidFill>
              <a:schemeClr val="tx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1200" b="1">
                  <a:solidFill>
                    <a:prstClr val="white"/>
                  </a:solidFill>
                  <a:latin typeface="Calibri" panose="020F0502020204030204"/>
                </a:rPr>
                <a:t>Azure Resource Provider</a:t>
              </a:r>
            </a:p>
          </p:txBody>
        </p:sp>
        <p:cxnSp>
          <p:nvCxnSpPr>
            <p:cNvPr id="34" name="Straight Arrow Connector 33">
              <a:extLst>
                <a:ext uri="{FF2B5EF4-FFF2-40B4-BE49-F238E27FC236}">
                  <a16:creationId xmlns:a16="http://schemas.microsoft.com/office/drawing/2014/main" id="{4B41274C-9D23-4975-A79E-53C1C317CEBD}"/>
                </a:ext>
              </a:extLst>
            </p:cNvPr>
            <p:cNvCxnSpPr>
              <a:cxnSpLocks/>
              <a:stCxn id="26" idx="0"/>
              <a:endCxn id="33" idx="2"/>
            </p:cNvCxnSpPr>
            <p:nvPr/>
          </p:nvCxnSpPr>
          <p:spPr>
            <a:xfrm flipV="1">
              <a:off x="1696320" y="1886693"/>
              <a:ext cx="0" cy="30889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CA0C16FE-DC18-4BA3-BFD8-073F7427F0A3}"/>
                </a:ext>
              </a:extLst>
            </p:cNvPr>
            <p:cNvCxnSpPr>
              <a:cxnSpLocks/>
              <a:stCxn id="33" idx="3"/>
              <a:endCxn id="4" idx="0"/>
            </p:cNvCxnSpPr>
            <p:nvPr/>
          </p:nvCxnSpPr>
          <p:spPr>
            <a:xfrm>
              <a:off x="2416597" y="1633084"/>
              <a:ext cx="3340114" cy="272874"/>
            </a:xfrm>
            <a:prstGeom prst="bentConnector2">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9B082A7D-35CA-4E77-AB0F-8A5523A83D23}"/>
                </a:ext>
              </a:extLst>
            </p:cNvPr>
            <p:cNvSpPr txBox="1"/>
            <p:nvPr/>
          </p:nvSpPr>
          <p:spPr>
            <a:xfrm>
              <a:off x="506012" y="2258694"/>
              <a:ext cx="1136689" cy="429080"/>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Create VMs with</a:t>
              </a:r>
            </a:p>
            <a:p>
              <a:pPr defTabSz="914225">
                <a:defRPr/>
              </a:pPr>
              <a:r>
                <a:rPr lang="en-US" sz="1100">
                  <a:solidFill>
                    <a:prstClr val="black"/>
                  </a:solidFill>
                  <a:latin typeface="Calibri" panose="020F0502020204030204"/>
                </a:rPr>
                <a:t>Specialized VHD</a:t>
              </a:r>
            </a:p>
          </p:txBody>
        </p:sp>
        <p:sp>
          <p:nvSpPr>
            <p:cNvPr id="37" name="TextBox 36">
              <a:extLst>
                <a:ext uri="{FF2B5EF4-FFF2-40B4-BE49-F238E27FC236}">
                  <a16:creationId xmlns:a16="http://schemas.microsoft.com/office/drawing/2014/main" id="{96A08B71-60E7-434C-9862-5C5612BA5B7A}"/>
                </a:ext>
              </a:extLst>
            </p:cNvPr>
            <p:cNvSpPr txBox="1"/>
            <p:nvPr/>
          </p:nvSpPr>
          <p:spPr>
            <a:xfrm>
              <a:off x="3224016" y="1314178"/>
              <a:ext cx="1590499" cy="264972"/>
            </a:xfrm>
            <a:prstGeom prst="rect">
              <a:avLst/>
            </a:prstGeom>
            <a:solidFill>
              <a:schemeClr val="bg1"/>
            </a:solidFill>
          </p:spPr>
          <p:txBody>
            <a:bodyPr wrap="square" rtlCol="0">
              <a:spAutoFit/>
            </a:bodyPr>
            <a:lstStyle/>
            <a:p>
              <a:pPr defTabSz="914225">
                <a:defRPr/>
              </a:pPr>
              <a:r>
                <a:rPr lang="en-US" sz="1100">
                  <a:solidFill>
                    <a:prstClr val="black"/>
                  </a:solidFill>
                  <a:latin typeface="Calibri" panose="020F0502020204030204"/>
                </a:rPr>
                <a:t>Provision Resources </a:t>
              </a:r>
            </a:p>
          </p:txBody>
        </p:sp>
        <p:sp>
          <p:nvSpPr>
            <p:cNvPr id="38" name="Arrow: Right 37">
              <a:extLst>
                <a:ext uri="{FF2B5EF4-FFF2-40B4-BE49-F238E27FC236}">
                  <a16:creationId xmlns:a16="http://schemas.microsoft.com/office/drawing/2014/main" id="{FC0DDBE8-F7F0-4287-BC7C-5DA8220A3273}"/>
                </a:ext>
              </a:extLst>
            </p:cNvPr>
            <p:cNvSpPr/>
            <p:nvPr/>
          </p:nvSpPr>
          <p:spPr>
            <a:xfrm>
              <a:off x="357711" y="5199808"/>
              <a:ext cx="474039" cy="235118"/>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14225">
                <a:defRPr/>
              </a:pPr>
              <a:endParaRPr lang="en-US" sz="1000">
                <a:solidFill>
                  <a:prstClr val="black"/>
                </a:solidFill>
                <a:latin typeface="Calibri" panose="020F0502020204030204"/>
              </a:endParaRPr>
            </a:p>
          </p:txBody>
        </p:sp>
        <p:sp>
          <p:nvSpPr>
            <p:cNvPr id="39" name="TextBox 38">
              <a:extLst>
                <a:ext uri="{FF2B5EF4-FFF2-40B4-BE49-F238E27FC236}">
                  <a16:creationId xmlns:a16="http://schemas.microsoft.com/office/drawing/2014/main" id="{CD765C5E-D7A6-4C55-A97F-F74B757D69C7}"/>
                </a:ext>
              </a:extLst>
            </p:cNvPr>
            <p:cNvSpPr txBox="1"/>
            <p:nvPr/>
          </p:nvSpPr>
          <p:spPr>
            <a:xfrm>
              <a:off x="2680014" y="5166462"/>
              <a:ext cx="86582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Heartbeats </a:t>
              </a:r>
            </a:p>
          </p:txBody>
        </p:sp>
        <p:sp>
          <p:nvSpPr>
            <p:cNvPr id="40" name="TextBox 39">
              <a:extLst>
                <a:ext uri="{FF2B5EF4-FFF2-40B4-BE49-F238E27FC236}">
                  <a16:creationId xmlns:a16="http://schemas.microsoft.com/office/drawing/2014/main" id="{A98038C4-E66C-448B-BE98-6807C803E017}"/>
                </a:ext>
              </a:extLst>
            </p:cNvPr>
            <p:cNvSpPr txBox="1"/>
            <p:nvPr/>
          </p:nvSpPr>
          <p:spPr>
            <a:xfrm>
              <a:off x="500949" y="4677590"/>
              <a:ext cx="1016480" cy="264972"/>
            </a:xfrm>
            <a:prstGeom prst="rect">
              <a:avLst/>
            </a:prstGeom>
            <a:solidFill>
              <a:schemeClr val="bg1"/>
            </a:solidFill>
          </p:spPr>
          <p:txBody>
            <a:bodyPr wrap="none" rtlCol="0">
              <a:spAutoFit/>
            </a:bodyPr>
            <a:lstStyle/>
            <a:p>
              <a:pPr defTabSz="914225">
                <a:defRPr/>
              </a:pPr>
              <a:r>
                <a:rPr lang="en-US" sz="1100">
                  <a:solidFill>
                    <a:prstClr val="black"/>
                  </a:solidFill>
                  <a:latin typeface="Calibri" panose="020F0502020204030204"/>
                </a:rPr>
                <a:t>Create Cluster</a:t>
              </a:r>
            </a:p>
          </p:txBody>
        </p:sp>
        <p:sp>
          <p:nvSpPr>
            <p:cNvPr id="41" name="Rectangle 40">
              <a:extLst>
                <a:ext uri="{FF2B5EF4-FFF2-40B4-BE49-F238E27FC236}">
                  <a16:creationId xmlns:a16="http://schemas.microsoft.com/office/drawing/2014/main" id="{4F562B81-C84F-4198-9AC8-4C2819528333}"/>
                </a:ext>
              </a:extLst>
            </p:cNvPr>
            <p:cNvSpPr/>
            <p:nvPr/>
          </p:nvSpPr>
          <p:spPr>
            <a:xfrm>
              <a:off x="4260464" y="3629855"/>
              <a:ext cx="853513"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- 02</a:t>
              </a:r>
            </a:p>
          </p:txBody>
        </p:sp>
        <p:sp>
          <p:nvSpPr>
            <p:cNvPr id="43" name="Rectangle 42">
              <a:extLst>
                <a:ext uri="{FF2B5EF4-FFF2-40B4-BE49-F238E27FC236}">
                  <a16:creationId xmlns:a16="http://schemas.microsoft.com/office/drawing/2014/main" id="{4F80389C-8E50-4719-9648-EFD765EF005F}"/>
                </a:ext>
              </a:extLst>
            </p:cNvPr>
            <p:cNvSpPr/>
            <p:nvPr/>
          </p:nvSpPr>
          <p:spPr>
            <a:xfrm>
              <a:off x="3160397" y="3356055"/>
              <a:ext cx="838897" cy="217366"/>
            </a:xfrm>
            <a:prstGeom prst="rect">
              <a:avLst/>
            </a:prstGeom>
            <a:solidFill>
              <a:schemeClr val="bg2">
                <a:lumMod val="9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225">
                <a:defRPr/>
              </a:pPr>
              <a:r>
                <a:rPr lang="en-US" sz="800">
                  <a:solidFill>
                    <a:schemeClr val="tx1"/>
                  </a:solidFill>
                  <a:latin typeface="Calibri" panose="020F0502020204030204"/>
                </a:rPr>
                <a:t>YARN NM - 01</a:t>
              </a:r>
            </a:p>
          </p:txBody>
        </p:sp>
        <p:sp>
          <p:nvSpPr>
            <p:cNvPr id="51" name="Rectangle 50">
              <a:extLst>
                <a:ext uri="{FF2B5EF4-FFF2-40B4-BE49-F238E27FC236}">
                  <a16:creationId xmlns:a16="http://schemas.microsoft.com/office/drawing/2014/main" id="{D19FC081-33B1-414C-AC36-72D263EE1063}"/>
                </a:ext>
              </a:extLst>
            </p:cNvPr>
            <p:cNvSpPr/>
            <p:nvPr/>
          </p:nvSpPr>
          <p:spPr>
            <a:xfrm>
              <a:off x="3160397" y="2741748"/>
              <a:ext cx="838897" cy="293163"/>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2" name="Rectangle 51">
              <a:extLst>
                <a:ext uri="{FF2B5EF4-FFF2-40B4-BE49-F238E27FC236}">
                  <a16:creationId xmlns:a16="http://schemas.microsoft.com/office/drawing/2014/main" id="{3EC2A38B-A469-4AB5-94A2-2AAEEA66A3F5}"/>
                </a:ext>
              </a:extLst>
            </p:cNvPr>
            <p:cNvSpPr/>
            <p:nvPr/>
          </p:nvSpPr>
          <p:spPr>
            <a:xfrm>
              <a:off x="4236668" y="2747223"/>
              <a:ext cx="838897" cy="812727"/>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53" name="Rectangle 52">
              <a:extLst>
                <a:ext uri="{FF2B5EF4-FFF2-40B4-BE49-F238E27FC236}">
                  <a16:creationId xmlns:a16="http://schemas.microsoft.com/office/drawing/2014/main" id="{EE4A97DC-0231-4709-8779-BA3B56844CE9}"/>
                </a:ext>
              </a:extLst>
            </p:cNvPr>
            <p:cNvSpPr/>
            <p:nvPr/>
          </p:nvSpPr>
          <p:spPr>
            <a:xfrm>
              <a:off x="5332912" y="2743523"/>
              <a:ext cx="838897" cy="108973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46" name="Rectangle 45">
              <a:extLst>
                <a:ext uri="{FF2B5EF4-FFF2-40B4-BE49-F238E27FC236}">
                  <a16:creationId xmlns:a16="http://schemas.microsoft.com/office/drawing/2014/main" id="{1AEF4BA4-AA7B-46C6-AFDD-B3ADC0543281}"/>
                </a:ext>
              </a:extLst>
            </p:cNvPr>
            <p:cNvSpPr/>
            <p:nvPr/>
          </p:nvSpPr>
          <p:spPr>
            <a:xfrm>
              <a:off x="6390668" y="2749915"/>
              <a:ext cx="838897" cy="1384575"/>
            </a:xfrm>
            <a:prstGeom prst="rect">
              <a:avLst/>
            </a:prstGeom>
            <a:solidFill>
              <a:schemeClr val="tx2"/>
            </a:solidFill>
          </p:spPr>
          <p:style>
            <a:lnRef idx="0">
              <a:schemeClr val="accent5"/>
            </a:lnRef>
            <a:fillRef idx="3">
              <a:schemeClr val="accent5"/>
            </a:fillRef>
            <a:effectRef idx="3">
              <a:schemeClr val="accent5"/>
            </a:effectRef>
            <a:fontRef idx="minor">
              <a:schemeClr val="lt1"/>
            </a:fontRef>
          </p:style>
          <p:txBody>
            <a:bodyPr rtlCol="0" anchor="ctr"/>
            <a:lstStyle/>
            <a:p>
              <a:pPr algn="ctr" defTabSz="914225">
                <a:defRPr/>
              </a:pPr>
              <a:r>
                <a:rPr lang="en-US" sz="900">
                  <a:solidFill>
                    <a:schemeClr val="bg1"/>
                  </a:solidFill>
                  <a:latin typeface="Calibri" panose="020F0502020204030204"/>
                </a:rPr>
                <a:t>Spark Executors</a:t>
              </a:r>
            </a:p>
          </p:txBody>
        </p:sp>
        <p:sp>
          <p:nvSpPr>
            <p:cNvPr id="3" name="Flowchart: Connector 2">
              <a:extLst>
                <a:ext uri="{FF2B5EF4-FFF2-40B4-BE49-F238E27FC236}">
                  <a16:creationId xmlns:a16="http://schemas.microsoft.com/office/drawing/2014/main" id="{28E4D163-BC93-4FE1-9AC2-C657882F707B}"/>
                </a:ext>
              </a:extLst>
            </p:cNvPr>
            <p:cNvSpPr/>
            <p:nvPr/>
          </p:nvSpPr>
          <p:spPr bwMode="auto">
            <a:xfrm>
              <a:off x="274224" y="4703902"/>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2BBC1CE4-8CBE-4C24-8E38-3BA804051D0E}"/>
                </a:ext>
              </a:extLst>
            </p:cNvPr>
            <p:cNvSpPr/>
            <p:nvPr/>
          </p:nvSpPr>
          <p:spPr bwMode="auto">
            <a:xfrm>
              <a:off x="300080" y="236471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2</a:t>
              </a:r>
            </a:p>
          </p:txBody>
        </p:sp>
        <p:sp>
          <p:nvSpPr>
            <p:cNvPr id="55" name="Flowchart: Connector 54">
              <a:extLst>
                <a:ext uri="{FF2B5EF4-FFF2-40B4-BE49-F238E27FC236}">
                  <a16:creationId xmlns:a16="http://schemas.microsoft.com/office/drawing/2014/main" id="{93C97443-FA5F-4410-BC8A-A39F9EE5BC6B}"/>
                </a:ext>
              </a:extLst>
            </p:cNvPr>
            <p:cNvSpPr/>
            <p:nvPr/>
          </p:nvSpPr>
          <p:spPr bwMode="auto">
            <a:xfrm>
              <a:off x="2959179" y="1345080"/>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3</a:t>
              </a:r>
            </a:p>
          </p:txBody>
        </p:sp>
        <p:sp>
          <p:nvSpPr>
            <p:cNvPr id="56" name="Flowchart: Connector 55">
              <a:extLst>
                <a:ext uri="{FF2B5EF4-FFF2-40B4-BE49-F238E27FC236}">
                  <a16:creationId xmlns:a16="http://schemas.microsoft.com/office/drawing/2014/main" id="{37D79856-79AD-4EFB-A9B3-F675AEF72558}"/>
                </a:ext>
              </a:extLst>
            </p:cNvPr>
            <p:cNvSpPr/>
            <p:nvPr/>
          </p:nvSpPr>
          <p:spPr bwMode="auto">
            <a:xfrm>
              <a:off x="2451695" y="5186938"/>
              <a:ext cx="278077" cy="231570"/>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200" b="1">
                  <a:gradFill>
                    <a:gsLst>
                      <a:gs pos="0">
                        <a:srgbClr val="FFFFFF"/>
                      </a:gs>
                      <a:gs pos="100000">
                        <a:srgbClr val="FFFFFF"/>
                      </a:gs>
                    </a:gsLst>
                    <a:lin ang="5400000" scaled="0"/>
                  </a:gradFill>
                  <a:ea typeface="Segoe UI" pitchFamily="34" charset="0"/>
                  <a:cs typeface="Segoe UI" pitchFamily="34" charset="0"/>
                </a:rPr>
                <a:t>4</a:t>
              </a:r>
            </a:p>
          </p:txBody>
        </p:sp>
      </p:grpSp>
    </p:spTree>
    <p:extLst>
      <p:ext uri="{BB962C8B-B14F-4D97-AF65-F5344CB8AC3E}">
        <p14:creationId xmlns:p14="http://schemas.microsoft.com/office/powerpoint/2010/main" val="1664395326"/>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E5D3-C831-444C-86F4-BE77D752719B}"/>
              </a:ext>
            </a:extLst>
          </p:cNvPr>
          <p:cNvSpPr>
            <a:spLocks noGrp="1"/>
          </p:cNvSpPr>
          <p:nvPr>
            <p:ph type="title"/>
          </p:nvPr>
        </p:nvSpPr>
        <p:spPr>
          <a:xfrm>
            <a:off x="600839" y="466721"/>
            <a:ext cx="11237870" cy="523220"/>
          </a:xfrm>
        </p:spPr>
        <p:txBody>
          <a:bodyPr/>
          <a:lstStyle/>
          <a:p>
            <a:r>
              <a:rPr lang="en-US" sz="3400" spc="-147"/>
              <a:t>Creating a Spark pool (1 of 2)</a:t>
            </a:r>
          </a:p>
        </p:txBody>
      </p:sp>
      <p:pic>
        <p:nvPicPr>
          <p:cNvPr id="3" name="Picture 2">
            <a:extLst>
              <a:ext uri="{FF2B5EF4-FFF2-40B4-BE49-F238E27FC236}">
                <a16:creationId xmlns:a16="http://schemas.microsoft.com/office/drawing/2014/main" id="{31F7F717-5A7F-4D56-89BE-2B63572A8DAF}"/>
              </a:ext>
            </a:extLst>
          </p:cNvPr>
          <p:cNvPicPr>
            <a:picLocks noChangeAspect="1"/>
          </p:cNvPicPr>
          <p:nvPr/>
        </p:nvPicPr>
        <p:blipFill>
          <a:blip r:embed="rId2"/>
          <a:stretch>
            <a:fillRect/>
          </a:stretch>
        </p:blipFill>
        <p:spPr>
          <a:xfrm>
            <a:off x="5129190" y="2209760"/>
            <a:ext cx="6446043" cy="3800557"/>
          </a:xfrm>
          <a:prstGeom prst="rect">
            <a:avLst/>
          </a:prstGeom>
          <a:ln>
            <a:solidFill>
              <a:schemeClr val="bg2">
                <a:lumMod val="50000"/>
              </a:schemeClr>
            </a:solidFill>
          </a:ln>
        </p:spPr>
      </p:pic>
      <p:sp>
        <p:nvSpPr>
          <p:cNvPr id="5" name="TextBox 4">
            <a:extLst>
              <a:ext uri="{FF2B5EF4-FFF2-40B4-BE49-F238E27FC236}">
                <a16:creationId xmlns:a16="http://schemas.microsoft.com/office/drawing/2014/main" id="{3BB6ABDB-8723-40E3-A69B-9A49D08B8597}"/>
              </a:ext>
            </a:extLst>
          </p:cNvPr>
          <p:cNvSpPr txBox="1"/>
          <p:nvPr/>
        </p:nvSpPr>
        <p:spPr>
          <a:xfrm>
            <a:off x="427227" y="1320548"/>
            <a:ext cx="10972620" cy="110262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Provision Spark Pool through Azure Portal with default settings or per requirements </a:t>
            </a:r>
          </a:p>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Basic Settings – Minimum details required from user</a:t>
            </a:r>
          </a:p>
          <a:p>
            <a:pPr marL="0" lvl="1" defTabSz="914192">
              <a:lnSpc>
                <a:spcPct val="90000"/>
              </a:lnSpc>
              <a:spcBef>
                <a:spcPts val="575"/>
              </a:spcBef>
              <a:spcAft>
                <a:spcPts val="600"/>
              </a:spcAft>
              <a:buClrTx/>
              <a:tabLst>
                <a:tab pos="632685" algn="l"/>
              </a:tabLst>
              <a:defRPr/>
            </a:pPr>
            <a:endParaRPr lang="en-US" sz="1600" kern="0">
              <a:solidFill>
                <a:schemeClr val="tx1"/>
              </a:solidFill>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8E447143-40EA-484A-A885-54FE398446CF}"/>
              </a:ext>
            </a:extLst>
          </p:cNvPr>
          <p:cNvSpPr/>
          <p:nvPr/>
        </p:nvSpPr>
        <p:spPr bwMode="auto">
          <a:xfrm>
            <a:off x="5284508" y="4665131"/>
            <a:ext cx="6219370" cy="129677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73ED470-7C80-4B25-8B2B-025BE03F87E4}"/>
              </a:ext>
            </a:extLst>
          </p:cNvPr>
          <p:cNvSpPr txBox="1"/>
          <p:nvPr/>
        </p:nvSpPr>
        <p:spPr>
          <a:xfrm>
            <a:off x="3200811" y="5196902"/>
            <a:ext cx="1657910"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Default Settings</a:t>
            </a:r>
          </a:p>
        </p:txBody>
      </p:sp>
      <p:cxnSp>
        <p:nvCxnSpPr>
          <p:cNvPr id="9" name="Straight Arrow Connector 8">
            <a:extLst>
              <a:ext uri="{FF2B5EF4-FFF2-40B4-BE49-F238E27FC236}">
                <a16:creationId xmlns:a16="http://schemas.microsoft.com/office/drawing/2014/main" id="{C06E5237-F69F-42A4-A020-BD01B81FB35A}"/>
              </a:ext>
            </a:extLst>
          </p:cNvPr>
          <p:cNvCxnSpPr>
            <a:stCxn id="7" idx="3"/>
            <a:endCxn id="6" idx="1"/>
          </p:cNvCxnSpPr>
          <p:nvPr/>
        </p:nvCxnSpPr>
        <p:spPr>
          <a:xfrm flipV="1">
            <a:off x="4858723" y="5313517"/>
            <a:ext cx="425787" cy="129955"/>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D8F390E-2EA3-4EA6-A28B-4F55FDD8E2DF}"/>
              </a:ext>
            </a:extLst>
          </p:cNvPr>
          <p:cNvSpPr/>
          <p:nvPr/>
        </p:nvSpPr>
        <p:spPr bwMode="auto">
          <a:xfrm>
            <a:off x="5284508" y="4291960"/>
            <a:ext cx="6219370" cy="32475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BED6E723-FA76-4641-9E28-581388EDAE09}"/>
              </a:ext>
            </a:extLst>
          </p:cNvPr>
          <p:cNvSpPr txBox="1"/>
          <p:nvPr/>
        </p:nvSpPr>
        <p:spPr>
          <a:xfrm>
            <a:off x="2246324" y="4209689"/>
            <a:ext cx="2698817" cy="493142"/>
          </a:xfrm>
          <a:prstGeom prst="rect">
            <a:avLst/>
          </a:prstGeom>
          <a:noFill/>
        </p:spPr>
        <p:txBody>
          <a:bodyPr wrap="none" lIns="182854" tIns="146284" rIns="182854" bIns="146284" rtlCol="0">
            <a:spAutoFit/>
          </a:bodyPr>
          <a:lstStyle/>
          <a:p>
            <a:pPr>
              <a:lnSpc>
                <a:spcPct val="90000"/>
              </a:lnSpc>
              <a:spcAft>
                <a:spcPts val="600"/>
              </a:spcAft>
            </a:pPr>
            <a:r>
              <a:rPr lang="en-US" sz="1400">
                <a:solidFill>
                  <a:srgbClr val="FF0000"/>
                </a:solidFill>
              </a:rPr>
              <a:t>Only required field from user</a:t>
            </a:r>
          </a:p>
        </p:txBody>
      </p:sp>
      <p:cxnSp>
        <p:nvCxnSpPr>
          <p:cNvPr id="13" name="Straight Arrow Connector 12">
            <a:extLst>
              <a:ext uri="{FF2B5EF4-FFF2-40B4-BE49-F238E27FC236}">
                <a16:creationId xmlns:a16="http://schemas.microsoft.com/office/drawing/2014/main" id="{DAB79058-584F-40F7-B8B1-39311E075FB9}"/>
              </a:ext>
            </a:extLst>
          </p:cNvPr>
          <p:cNvCxnSpPr>
            <a:cxnSpLocks/>
            <a:stCxn id="12" idx="3"/>
            <a:endCxn id="11" idx="1"/>
          </p:cNvCxnSpPr>
          <p:nvPr/>
        </p:nvCxnSpPr>
        <p:spPr>
          <a:xfrm flipV="1">
            <a:off x="4945142" y="4454339"/>
            <a:ext cx="339367" cy="1922"/>
          </a:xfrm>
          <a:prstGeom prst="straightConnector1">
            <a:avLst/>
          </a:prstGeom>
          <a:ln w="127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656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Creating a Spark pool (2 of 2) - optional</a:t>
            </a:r>
          </a:p>
        </p:txBody>
      </p:sp>
      <p:pic>
        <p:nvPicPr>
          <p:cNvPr id="4" name="Picture 3">
            <a:extLst>
              <a:ext uri="{FF2B5EF4-FFF2-40B4-BE49-F238E27FC236}">
                <a16:creationId xmlns:a16="http://schemas.microsoft.com/office/drawing/2014/main" id="{48446E91-EB2A-4B95-9CF5-D70F05407F9F}"/>
              </a:ext>
            </a:extLst>
          </p:cNvPr>
          <p:cNvPicPr>
            <a:picLocks noChangeAspect="1"/>
          </p:cNvPicPr>
          <p:nvPr/>
        </p:nvPicPr>
        <p:blipFill>
          <a:blip r:embed="rId2"/>
          <a:stretch>
            <a:fillRect/>
          </a:stretch>
        </p:blipFill>
        <p:spPr>
          <a:xfrm>
            <a:off x="5907448" y="1243351"/>
            <a:ext cx="5077185" cy="5410236"/>
          </a:xfrm>
          <a:prstGeom prst="rect">
            <a:avLst/>
          </a:prstGeom>
          <a:ln>
            <a:solidFill>
              <a:schemeClr val="bg2">
                <a:lumMod val="50000"/>
              </a:schemeClr>
            </a:solidFill>
          </a:ln>
        </p:spPr>
      </p:pic>
      <p:cxnSp>
        <p:nvCxnSpPr>
          <p:cNvPr id="6" name="Straight Arrow Connector 5">
            <a:extLst>
              <a:ext uri="{FF2B5EF4-FFF2-40B4-BE49-F238E27FC236}">
                <a16:creationId xmlns:a16="http://schemas.microsoft.com/office/drawing/2014/main" id="{8EB46758-9867-475B-B54E-31B027D90F25}"/>
              </a:ext>
            </a:extLst>
          </p:cNvPr>
          <p:cNvCxnSpPr>
            <a:cxnSpLocks/>
            <a:stCxn id="9" idx="3"/>
          </p:cNvCxnSpPr>
          <p:nvPr/>
        </p:nvCxnSpPr>
        <p:spPr>
          <a:xfrm flipV="1">
            <a:off x="5226651" y="2081397"/>
            <a:ext cx="1304717" cy="84347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F65CA02-DC3C-4BFD-8572-52DA739411FA}"/>
              </a:ext>
            </a:extLst>
          </p:cNvPr>
          <p:cNvSpPr txBox="1"/>
          <p:nvPr/>
        </p:nvSpPr>
        <p:spPr>
          <a:xfrm>
            <a:off x="819465" y="2664160"/>
            <a:ext cx="4407185" cy="521415"/>
          </a:xfrm>
          <a:prstGeom prst="rect">
            <a:avLst/>
          </a:prstGeom>
          <a:noFill/>
        </p:spPr>
        <p:txBody>
          <a:bodyPr wrap="none" lIns="182854" tIns="146284" rIns="182854" bIns="146284" rtlCol="0">
            <a:spAutoFit/>
          </a:bodyPr>
          <a:lstStyle/>
          <a:p>
            <a:pPr>
              <a:lnSpc>
                <a:spcPct val="90000"/>
              </a:lnSpc>
              <a:spcAft>
                <a:spcPts val="600"/>
              </a:spcAft>
            </a:pPr>
            <a:r>
              <a:rPr lang="en-US" sz="1600">
                <a:solidFill>
                  <a:srgbClr val="FF0000"/>
                </a:solidFill>
              </a:rPr>
              <a:t>Customize component versions, auto-pause</a:t>
            </a:r>
          </a:p>
        </p:txBody>
      </p:sp>
      <p:sp>
        <p:nvSpPr>
          <p:cNvPr id="11" name="Rectangle 10">
            <a:extLst>
              <a:ext uri="{FF2B5EF4-FFF2-40B4-BE49-F238E27FC236}">
                <a16:creationId xmlns:a16="http://schemas.microsoft.com/office/drawing/2014/main" id="{1C507A49-620D-43DB-AA8B-F904AB0E9B59}"/>
              </a:ext>
            </a:extLst>
          </p:cNvPr>
          <p:cNvSpPr/>
          <p:nvPr/>
        </p:nvSpPr>
        <p:spPr bwMode="auto">
          <a:xfrm>
            <a:off x="5974144" y="5719164"/>
            <a:ext cx="4943792" cy="88628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4497533E-417A-4383-AB9B-F765A46A3BCE}"/>
              </a:ext>
            </a:extLst>
          </p:cNvPr>
          <p:cNvCxnSpPr>
            <a:cxnSpLocks/>
            <a:stCxn id="13" idx="3"/>
            <a:endCxn id="11" idx="1"/>
          </p:cNvCxnSpPr>
          <p:nvPr/>
        </p:nvCxnSpPr>
        <p:spPr>
          <a:xfrm flipV="1">
            <a:off x="5318559" y="6162305"/>
            <a:ext cx="655584" cy="442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EBF1BB-AD03-4BFD-BE17-7F8C83055F3E}"/>
              </a:ext>
            </a:extLst>
          </p:cNvPr>
          <p:cNvSpPr txBox="1"/>
          <p:nvPr/>
        </p:nvSpPr>
        <p:spPr>
          <a:xfrm>
            <a:off x="1512210" y="5793025"/>
            <a:ext cx="3806349"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Import libraries by providing text file containing library name and version</a:t>
            </a:r>
          </a:p>
        </p:txBody>
      </p:sp>
      <p:sp>
        <p:nvSpPr>
          <p:cNvPr id="28" name="TextBox 27">
            <a:extLst>
              <a:ext uri="{FF2B5EF4-FFF2-40B4-BE49-F238E27FC236}">
                <a16:creationId xmlns:a16="http://schemas.microsoft.com/office/drawing/2014/main" id="{68AA6DAB-B1B1-47FA-9B0F-AE631C26F630}"/>
              </a:ext>
            </a:extLst>
          </p:cNvPr>
          <p:cNvSpPr txBox="1"/>
          <p:nvPr/>
        </p:nvSpPr>
        <p:spPr>
          <a:xfrm>
            <a:off x="427228" y="1320548"/>
            <a:ext cx="5155517" cy="57931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0" lvl="1" defTabSz="914192">
              <a:lnSpc>
                <a:spcPct val="90000"/>
              </a:lnSpc>
              <a:spcBef>
                <a:spcPts val="575"/>
              </a:spcBef>
              <a:spcAft>
                <a:spcPts val="600"/>
              </a:spcAft>
              <a:buClrTx/>
              <a:tabLst>
                <a:tab pos="632685" algn="l"/>
              </a:tabLst>
              <a:defRPr/>
            </a:pPr>
            <a:r>
              <a:rPr lang="en-US" sz="1765" kern="0">
                <a:solidFill>
                  <a:schemeClr val="tx1"/>
                </a:solidFill>
                <a:ea typeface="+mn-ea"/>
                <a:cs typeface="Segoe UI Semilight" panose="020B0402040204020203" pitchFamily="34" charset="0"/>
              </a:rPr>
              <a:t>Additional Settings offer optional settings to customize Spark pool</a:t>
            </a:r>
          </a:p>
        </p:txBody>
      </p:sp>
    </p:spTree>
    <p:extLst>
      <p:ext uri="{BB962C8B-B14F-4D97-AF65-F5344CB8AC3E}">
        <p14:creationId xmlns:p14="http://schemas.microsoft.com/office/powerpoint/2010/main" val="76910299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7230" y="172245"/>
            <a:ext cx="6415791" cy="757914"/>
          </a:xfrm>
        </p:spPr>
        <p:txBody>
          <a:bodyPr/>
          <a:lstStyle/>
          <a:p>
            <a:r>
              <a:rPr lang="en-US"/>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0" y="980954"/>
            <a:ext cx="5668770" cy="5654010"/>
          </a:xfrm>
        </p:spPr>
        <p:txBody>
          <a:bodyPr/>
          <a:lstStyle/>
          <a:p>
            <a:pPr>
              <a:lnSpc>
                <a:spcPct val="110000"/>
              </a:lnSpc>
              <a:spcAft>
                <a:spcPts val="600"/>
              </a:spcAft>
            </a:pPr>
            <a:r>
              <a:rPr lang="en-US" sz="1961">
                <a:solidFill>
                  <a:schemeClr val="tx2"/>
                </a:solidFill>
                <a:latin typeface="+mj-lt"/>
              </a:rPr>
              <a:t>Overview</a:t>
            </a:r>
          </a:p>
          <a:p>
            <a:pPr marL="0" lvl="1">
              <a:lnSpc>
                <a:spcPct val="110000"/>
              </a:lnSpc>
              <a:spcBef>
                <a:spcPts val="0"/>
              </a:spcBef>
              <a:spcAft>
                <a:spcPts val="600"/>
              </a:spcAft>
            </a:pPr>
            <a:r>
              <a:rPr lang="en-US" sz="1765"/>
              <a:t>Customers can add new python libraries at Spark pool level </a:t>
            </a:r>
            <a:br>
              <a:rPr lang="en-US" sz="1765"/>
            </a:br>
            <a:endParaRPr lang="en-US" sz="1765"/>
          </a:p>
          <a:p>
            <a:pPr>
              <a:lnSpc>
                <a:spcPct val="110000"/>
              </a:lnSpc>
              <a:spcAft>
                <a:spcPts val="600"/>
              </a:spcAft>
            </a:pPr>
            <a:r>
              <a:rPr lang="en-US" sz="1961">
                <a:solidFill>
                  <a:schemeClr val="tx2"/>
                </a:solidFill>
                <a:latin typeface="+mj-lt"/>
              </a:rPr>
              <a:t>Benefits</a:t>
            </a:r>
          </a:p>
          <a:p>
            <a:pPr marL="0" lvl="1">
              <a:lnSpc>
                <a:spcPct val="110000"/>
              </a:lnSpc>
              <a:spcBef>
                <a:spcPts val="0"/>
              </a:spcBef>
              <a:spcAft>
                <a:spcPts val="600"/>
              </a:spcAft>
            </a:pPr>
            <a:r>
              <a:rPr lang="en-US" sz="1765"/>
              <a:t>Input requirements.txt in simple pip freeze format</a:t>
            </a:r>
          </a:p>
          <a:p>
            <a:pPr marL="0" lvl="1">
              <a:lnSpc>
                <a:spcPct val="110000"/>
              </a:lnSpc>
              <a:spcBef>
                <a:spcPts val="0"/>
              </a:spcBef>
              <a:spcAft>
                <a:spcPts val="600"/>
              </a:spcAft>
            </a:pPr>
            <a:r>
              <a:rPr lang="en-US" sz="1765"/>
              <a:t>Add new libraries to your cluster</a:t>
            </a:r>
          </a:p>
          <a:p>
            <a:pPr marL="0" lvl="1">
              <a:lnSpc>
                <a:spcPct val="110000"/>
              </a:lnSpc>
              <a:spcBef>
                <a:spcPts val="0"/>
              </a:spcBef>
              <a:spcAft>
                <a:spcPts val="600"/>
              </a:spcAft>
            </a:pPr>
            <a:r>
              <a:rPr lang="en-US" sz="1765"/>
              <a:t>Update versions of existing libraries on your cluster</a:t>
            </a:r>
          </a:p>
          <a:p>
            <a:pPr marL="0" lvl="1">
              <a:lnSpc>
                <a:spcPct val="110000"/>
              </a:lnSpc>
              <a:spcBef>
                <a:spcPts val="0"/>
              </a:spcBef>
              <a:spcAft>
                <a:spcPts val="600"/>
              </a:spcAft>
            </a:pPr>
            <a:r>
              <a:rPr lang="en-US" sz="1765"/>
              <a:t>Libraries will get installed for your Spark pool during cluster creation</a:t>
            </a:r>
          </a:p>
          <a:p>
            <a:pPr marL="0" lvl="1">
              <a:lnSpc>
                <a:spcPct val="110000"/>
              </a:lnSpc>
              <a:spcBef>
                <a:spcPts val="0"/>
              </a:spcBef>
              <a:spcAft>
                <a:spcPts val="600"/>
              </a:spcAft>
            </a:pPr>
            <a:r>
              <a:rPr lang="en-US" sz="1765"/>
              <a:t>Ability to specify different requirements file for different pools within the same workspace</a:t>
            </a:r>
            <a:br>
              <a:rPr lang="en-US" sz="1765"/>
            </a:br>
            <a:endParaRPr lang="en-US" sz="1765"/>
          </a:p>
          <a:p>
            <a:pPr marL="0" lvl="1">
              <a:lnSpc>
                <a:spcPct val="110000"/>
              </a:lnSpc>
              <a:spcBef>
                <a:spcPts val="0"/>
              </a:spcBef>
              <a:spcAft>
                <a:spcPts val="600"/>
              </a:spcAft>
            </a:pPr>
            <a:r>
              <a:rPr lang="en-US">
                <a:solidFill>
                  <a:schemeClr val="tx2"/>
                </a:solidFill>
                <a:latin typeface="+mj-lt"/>
              </a:rPr>
              <a:t>Constraints</a:t>
            </a:r>
            <a:endParaRPr lang="en-US">
              <a:latin typeface="+mj-lt"/>
            </a:endParaRPr>
          </a:p>
          <a:p>
            <a:pPr marL="0" lvl="1">
              <a:lnSpc>
                <a:spcPct val="110000"/>
              </a:lnSpc>
              <a:spcBef>
                <a:spcPts val="0"/>
              </a:spcBef>
              <a:spcAft>
                <a:spcPts val="600"/>
              </a:spcAft>
            </a:pPr>
            <a:r>
              <a:rPr lang="en-US" sz="1765"/>
              <a:t>The library version must exist on </a:t>
            </a:r>
            <a:r>
              <a:rPr lang="en-US" sz="1765">
                <a:hlinkClick r:id="rId2"/>
              </a:rPr>
              <a:t>PyPI</a:t>
            </a:r>
            <a:r>
              <a:rPr lang="en-US" sz="1765"/>
              <a:t> repository</a:t>
            </a:r>
          </a:p>
          <a:p>
            <a:pPr marL="0" lvl="1">
              <a:lnSpc>
                <a:spcPct val="110000"/>
              </a:lnSpc>
              <a:spcBef>
                <a:spcPts val="0"/>
              </a:spcBef>
              <a:spcAft>
                <a:spcPts val="600"/>
              </a:spcAft>
            </a:pPr>
            <a:r>
              <a:rPr lang="en-US" sz="1765"/>
              <a:t>Version downgrade of an existing library not allowed</a:t>
            </a:r>
          </a:p>
          <a:p>
            <a:pPr marL="0" lvl="1">
              <a:lnSpc>
                <a:spcPct val="110000"/>
              </a:lnSpc>
              <a:spcBef>
                <a:spcPts val="0"/>
              </a:spcBef>
              <a:spcAft>
                <a:spcPts val="600"/>
              </a:spcAft>
            </a:pPr>
            <a:endParaRPr lang="en-US" sz="1765"/>
          </a:p>
          <a:p>
            <a:endParaRPr lang="en-US" sz="2745"/>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671" y="1734836"/>
            <a:ext cx="5144380" cy="5092477"/>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252671" y="818893"/>
            <a:ext cx="5668770" cy="1159511"/>
          </a:xfrm>
          <a:prstGeom prst="rect">
            <a:avLst/>
          </a:prstGeom>
        </p:spPr>
        <p:txBody>
          <a:bodyPr wrap="square">
            <a:spAutoFit/>
          </a:bodyPr>
          <a:lstStyle/>
          <a:p>
            <a:pPr defTabSz="914225">
              <a:defRPr/>
            </a:pPr>
            <a:r>
              <a:rPr lang="en-US">
                <a:solidFill>
                  <a:srgbClr val="000000"/>
                </a:solidFill>
                <a:latin typeface="Segoe UI Semibold"/>
              </a:rPr>
              <a:t>In the Portal</a:t>
            </a:r>
            <a:br>
              <a:rPr lang="en-US">
                <a:solidFill>
                  <a:srgbClr val="000000"/>
                </a:solidFill>
                <a:latin typeface="Segoe UI"/>
              </a:rPr>
            </a:br>
            <a:r>
              <a:rPr lang="en-US" sz="1600">
                <a:solidFill>
                  <a:srgbClr val="000000"/>
                </a:solidFill>
                <a:latin typeface="Segoe UI"/>
              </a:rPr>
              <a:t>Specify the new requirements while creating Spark Pool in </a:t>
            </a:r>
            <a:br>
              <a:rPr lang="en-US" sz="1600">
                <a:solidFill>
                  <a:srgbClr val="000000"/>
                </a:solidFill>
                <a:latin typeface="Segoe UI"/>
              </a:rPr>
            </a:br>
            <a:r>
              <a:rPr lang="en-US" sz="1600">
                <a:solidFill>
                  <a:srgbClr val="000000"/>
                </a:solidFill>
                <a:latin typeface="Segoe UI"/>
              </a:rPr>
              <a:t>Additional Settings blade</a:t>
            </a:r>
          </a:p>
          <a:p>
            <a:pPr defTabSz="914225">
              <a:defRPr/>
            </a:pPr>
            <a:endParaRPr lang="en-US">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87DE-E030-4CE1-B265-D04D7E712AEC}"/>
              </a:ext>
            </a:extLst>
          </p:cNvPr>
          <p:cNvSpPr>
            <a:spLocks noGrp="1"/>
          </p:cNvSpPr>
          <p:nvPr>
            <p:ph type="title"/>
          </p:nvPr>
        </p:nvSpPr>
        <p:spPr>
          <a:xfrm>
            <a:off x="600839" y="466721"/>
            <a:ext cx="11237870" cy="523220"/>
          </a:xfrm>
        </p:spPr>
        <p:txBody>
          <a:bodyPr/>
          <a:lstStyle/>
          <a:p>
            <a:r>
              <a:rPr lang="en-US" sz="3400" spc="-147"/>
              <a:t>Python Library Requirements Format</a:t>
            </a:r>
          </a:p>
        </p:txBody>
      </p:sp>
      <p:pic>
        <p:nvPicPr>
          <p:cNvPr id="3" name="Picture 2">
            <a:extLst>
              <a:ext uri="{FF2B5EF4-FFF2-40B4-BE49-F238E27FC236}">
                <a16:creationId xmlns:a16="http://schemas.microsoft.com/office/drawing/2014/main" id="{8FE50EFD-C493-4253-A7A2-6BDCB34B2C97}"/>
              </a:ext>
            </a:extLst>
          </p:cNvPr>
          <p:cNvPicPr>
            <a:picLocks noChangeAspect="1"/>
          </p:cNvPicPr>
          <p:nvPr/>
        </p:nvPicPr>
        <p:blipFill>
          <a:blip r:embed="rId2"/>
          <a:srcRect/>
          <a:stretch/>
        </p:blipFill>
        <p:spPr>
          <a:xfrm>
            <a:off x="6503176" y="1710852"/>
            <a:ext cx="5179600" cy="2791079"/>
          </a:xfrm>
          <a:prstGeom prst="rect">
            <a:avLst/>
          </a:prstGeom>
        </p:spPr>
      </p:pic>
      <p:sp>
        <p:nvSpPr>
          <p:cNvPr id="14" name="Text Placeholder 3">
            <a:extLst>
              <a:ext uri="{FF2B5EF4-FFF2-40B4-BE49-F238E27FC236}">
                <a16:creationId xmlns:a16="http://schemas.microsoft.com/office/drawing/2014/main" id="{6D1CBCF3-E4AF-4694-9F03-20E965BCDBCD}"/>
              </a:ext>
            </a:extLst>
          </p:cNvPr>
          <p:cNvSpPr txBox="1">
            <a:spLocks/>
          </p:cNvSpPr>
          <p:nvPr/>
        </p:nvSpPr>
        <p:spPr>
          <a:xfrm>
            <a:off x="524476" y="1203504"/>
            <a:ext cx="5668770" cy="56540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lnSpc>
                <a:spcPct val="110000"/>
              </a:lnSpc>
              <a:spcAft>
                <a:spcPts val="600"/>
              </a:spcAft>
              <a:buNone/>
            </a:pPr>
            <a:r>
              <a:rPr lang="en-US" sz="1961">
                <a:solidFill>
                  <a:schemeClr val="tx2"/>
                </a:solidFill>
              </a:rPr>
              <a:t>Overview</a:t>
            </a:r>
          </a:p>
          <a:p>
            <a:pPr marL="0" lvl="1" indent="0">
              <a:lnSpc>
                <a:spcPct val="110000"/>
              </a:lnSpc>
              <a:spcBef>
                <a:spcPts val="0"/>
              </a:spcBef>
              <a:spcAft>
                <a:spcPts val="600"/>
              </a:spcAft>
              <a:buNone/>
            </a:pPr>
            <a:r>
              <a:rPr lang="en-US" sz="1765"/>
              <a:t>The requirements text file has specific format requirements. These files are traditionally created in Python environments by running the </a:t>
            </a:r>
            <a:r>
              <a:rPr lang="en-US" sz="1765">
                <a:latin typeface="Consolas" panose="020B0609020204030204" pitchFamily="49" charset="0"/>
              </a:rPr>
              <a:t>pip freeze</a:t>
            </a:r>
            <a:r>
              <a:rPr lang="en-US" sz="1765"/>
              <a:t> command, but are also easy to create by hand.</a:t>
            </a:r>
            <a:br>
              <a:rPr lang="en-US" sz="1765"/>
            </a:br>
            <a:endParaRPr lang="en-US" sz="1765"/>
          </a:p>
          <a:p>
            <a:pPr marL="0" lvl="1" indent="0">
              <a:lnSpc>
                <a:spcPct val="110000"/>
              </a:lnSpc>
              <a:spcBef>
                <a:spcPts val="0"/>
              </a:spcBef>
              <a:spcAft>
                <a:spcPts val="600"/>
              </a:spcAft>
              <a:buNone/>
            </a:pPr>
            <a:r>
              <a:rPr lang="en-US" sz="1765"/>
              <a:t>File must be named </a:t>
            </a:r>
            <a:r>
              <a:rPr lang="en-US" sz="1765" b="1"/>
              <a:t>requirements.txt</a:t>
            </a:r>
            <a:r>
              <a:rPr lang="en-US" sz="1765"/>
              <a:t>.</a:t>
            </a:r>
          </a:p>
          <a:p>
            <a:pPr marL="0" lvl="1" indent="0">
              <a:lnSpc>
                <a:spcPct val="110000"/>
              </a:lnSpc>
              <a:spcBef>
                <a:spcPts val="0"/>
              </a:spcBef>
              <a:spcAft>
                <a:spcPts val="600"/>
              </a:spcAft>
              <a:buNone/>
            </a:pPr>
            <a:r>
              <a:rPr lang="en-US" sz="1765"/>
              <a:t>Each line contains a requirement specifier.</a:t>
            </a:r>
          </a:p>
          <a:p>
            <a:pPr marL="199987" lvl="2" indent="0">
              <a:lnSpc>
                <a:spcPct val="110000"/>
              </a:lnSpc>
              <a:spcBef>
                <a:spcPts val="0"/>
              </a:spcBef>
              <a:spcAft>
                <a:spcPts val="600"/>
              </a:spcAft>
              <a:buNone/>
            </a:pPr>
            <a:r>
              <a:rPr lang="en-US" sz="1372"/>
              <a:t>This must contain at least the package name. You can also specify optional extras, an operator and version numbers according to the </a:t>
            </a:r>
            <a:r>
              <a:rPr lang="en-US" sz="1372">
                <a:hlinkClick r:id="rId3"/>
              </a:rPr>
              <a:t>PIP requirements file standard</a:t>
            </a:r>
            <a:r>
              <a:rPr lang="en-US" sz="1372"/>
              <a:t>.</a:t>
            </a:r>
          </a:p>
          <a:p>
            <a:pPr marL="0" lvl="1" indent="0">
              <a:lnSpc>
                <a:spcPct val="110000"/>
              </a:lnSpc>
              <a:spcBef>
                <a:spcPts val="0"/>
              </a:spcBef>
              <a:spcAft>
                <a:spcPts val="600"/>
              </a:spcAft>
              <a:buNone/>
            </a:pPr>
            <a:r>
              <a:rPr lang="en-US" sz="1765"/>
              <a:t>The basic operators used by </a:t>
            </a:r>
            <a:r>
              <a:rPr lang="en-US" sz="1765">
                <a:hlinkClick r:id="rId4"/>
              </a:rPr>
              <a:t>version specifiers </a:t>
            </a:r>
            <a:r>
              <a:rPr lang="en-US" sz="1765"/>
              <a:t>are:</a:t>
            </a:r>
          </a:p>
          <a:p>
            <a:pPr marL="199987" lvl="2" indent="0">
              <a:lnSpc>
                <a:spcPct val="110000"/>
              </a:lnSpc>
              <a:spcBef>
                <a:spcPts val="0"/>
              </a:spcBef>
              <a:spcAft>
                <a:spcPts val="600"/>
              </a:spcAft>
              <a:buNone/>
            </a:pPr>
            <a:r>
              <a:rPr lang="en-US" sz="1372"/>
              <a:t>An exact version (using ==).</a:t>
            </a:r>
          </a:p>
          <a:p>
            <a:pPr marL="199987" lvl="2" indent="0">
              <a:lnSpc>
                <a:spcPct val="110000"/>
              </a:lnSpc>
              <a:spcBef>
                <a:spcPts val="0"/>
              </a:spcBef>
              <a:spcAft>
                <a:spcPts val="600"/>
              </a:spcAft>
              <a:buNone/>
            </a:pPr>
            <a:r>
              <a:rPr lang="en-US" sz="1372"/>
              <a:t>A minimum version (using &gt; or &gt;=).</a:t>
            </a:r>
          </a:p>
          <a:p>
            <a:pPr marL="199987" lvl="2" indent="0">
              <a:lnSpc>
                <a:spcPct val="110000"/>
              </a:lnSpc>
              <a:spcBef>
                <a:spcPts val="0"/>
              </a:spcBef>
              <a:spcAft>
                <a:spcPts val="600"/>
              </a:spcAft>
              <a:buNone/>
            </a:pPr>
            <a:r>
              <a:rPr lang="en-US" sz="1372"/>
              <a:t>A maximum version (using &lt; or &lt;=).</a:t>
            </a:r>
          </a:p>
          <a:p>
            <a:pPr marL="0" lvl="1" indent="0">
              <a:lnSpc>
                <a:spcPct val="110000"/>
              </a:lnSpc>
              <a:spcBef>
                <a:spcPts val="0"/>
              </a:spcBef>
              <a:spcAft>
                <a:spcPts val="600"/>
              </a:spcAft>
              <a:buNone/>
            </a:pPr>
            <a:r>
              <a:rPr lang="en-US" sz="1765"/>
              <a:t>The extras listed in square brackets ([]) allow you to install additional components or variants of the library. </a:t>
            </a:r>
          </a:p>
          <a:p>
            <a:pPr marL="0" indent="0">
              <a:buNone/>
            </a:pPr>
            <a:endParaRPr lang="en-US" sz="3137"/>
          </a:p>
        </p:txBody>
      </p:sp>
    </p:spTree>
    <p:extLst>
      <p:ext uri="{BB962C8B-B14F-4D97-AF65-F5344CB8AC3E}">
        <p14:creationId xmlns:p14="http://schemas.microsoft.com/office/powerpoint/2010/main" val="110019148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Configuring</a:t>
            </a:r>
          </a:p>
        </p:txBody>
      </p:sp>
      <p:sp>
        <p:nvSpPr>
          <p:cNvPr id="8" name="Text Placeholder 7">
            <a:extLst>
              <a:ext uri="{FF2B5EF4-FFF2-40B4-BE49-F238E27FC236}">
                <a16:creationId xmlns:a16="http://schemas.microsoft.com/office/drawing/2014/main" id="{48D9E822-2CD5-4294-9712-81952AC8ECFF}"/>
              </a:ext>
            </a:extLst>
          </p:cNvPr>
          <p:cNvSpPr>
            <a:spLocks noGrp="1"/>
          </p:cNvSpPr>
          <p:nvPr>
            <p:ph type="body" sz="quarter" idx="10"/>
          </p:nvPr>
        </p:nvSpPr>
        <p:spPr>
          <a:xfrm>
            <a:off x="586390" y="1434653"/>
            <a:ext cx="5210802" cy="4712777"/>
          </a:xfrm>
        </p:spPr>
        <p:txBody>
          <a:bodyPr/>
          <a:lstStyle/>
          <a:p>
            <a:pPr marL="0" lvl="1">
              <a:lnSpc>
                <a:spcPct val="110000"/>
              </a:lnSpc>
              <a:spcBef>
                <a:spcPts val="0"/>
              </a:spcBef>
              <a:spcAft>
                <a:spcPts val="600"/>
              </a:spcAft>
            </a:pPr>
            <a:r>
              <a:rPr lang="en-US" sz="1800">
                <a:solidFill>
                  <a:schemeClr val="tx2"/>
                </a:solidFill>
                <a:latin typeface="+mj-lt"/>
                <a:cs typeface="Segoe UI Semilight" panose="020B0402040204020203" pitchFamily="34" charset="0"/>
              </a:rPr>
              <a:t>Auto-pause </a:t>
            </a:r>
          </a:p>
          <a:p>
            <a:pPr marL="0" lvl="1">
              <a:lnSpc>
                <a:spcPct val="110000"/>
              </a:lnSpc>
              <a:spcBef>
                <a:spcPts val="0"/>
              </a:spcBef>
              <a:spcAft>
                <a:spcPts val="600"/>
              </a:spcAft>
            </a:pPr>
            <a:r>
              <a:rPr lang="en-US" sz="1600"/>
              <a:t>Enables the pool to automatically stop running when no Spark applications (e.g., Notebooks) are running. </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800" err="1">
                <a:solidFill>
                  <a:srgbClr val="3B2E58"/>
                </a:solidFill>
                <a:latin typeface="Segoe UI Semibold"/>
                <a:cs typeface="Segoe UI Semilight" panose="020B0402040204020203" pitchFamily="34" charset="0"/>
              </a:rPr>
              <a:t>Autoscale</a:t>
            </a:r>
            <a:endParaRPr lang="en-US" sz="1800">
              <a:solidFill>
                <a:srgbClr val="3B2E58"/>
              </a:solidFill>
              <a:latin typeface="Segoe UI Semibold"/>
              <a:cs typeface="Segoe UI Semilight" panose="020B0402040204020203" pitchFamily="34" charset="0"/>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Enables the pool to automatically adjust the number of running nodes (VM’s) supporting the Spark pool.</a:t>
            </a:r>
          </a:p>
          <a:p>
            <a:pPr marL="0" lvl="1">
              <a:lnSpc>
                <a:spcPct val="110000"/>
              </a:lnSpc>
              <a:spcBef>
                <a:spcPts val="0"/>
              </a:spcBef>
              <a:spcAft>
                <a:spcPts val="600"/>
              </a:spcAft>
            </a:pPr>
            <a:endParaRPr lang="en-US" sz="1600"/>
          </a:p>
          <a:p>
            <a:pPr marL="0" lvl="1">
              <a:lnSpc>
                <a:spcPct val="110000"/>
              </a:lnSpc>
              <a:spcBef>
                <a:spcPts val="0"/>
              </a:spcBef>
              <a:spcAft>
                <a:spcPts val="600"/>
              </a:spcAft>
            </a:pPr>
            <a:r>
              <a:rPr lang="en-US" sz="1600"/>
              <a:t>Note: Just because a pool is running, does not mean all the nodes allowed to run, according to the scale configuration, are actually running. They will be allocated on demand as new Notebooks are executed, up to the limit configured in </a:t>
            </a:r>
            <a:r>
              <a:rPr lang="en-US" sz="1600" err="1"/>
              <a:t>autoscale</a:t>
            </a:r>
            <a:r>
              <a:rPr lang="en-US" sz="1600"/>
              <a:t>.</a:t>
            </a:r>
          </a:p>
          <a:p>
            <a:pPr marL="0" lvl="1">
              <a:lnSpc>
                <a:spcPct val="110000"/>
              </a:lnSpc>
              <a:spcBef>
                <a:spcPts val="0"/>
              </a:spcBef>
              <a:spcAft>
                <a:spcPts val="600"/>
              </a:spcAft>
            </a:pPr>
            <a:endParaRPr lang="en-US" sz="1600"/>
          </a:p>
          <a:p>
            <a:pPr marL="0" lvl="1">
              <a:lnSpc>
                <a:spcPct val="110000"/>
              </a:lnSpc>
              <a:spcBef>
                <a:spcPts val="0"/>
              </a:spcBef>
              <a:spcAft>
                <a:spcPts val="600"/>
              </a:spcAft>
            </a:pPr>
            <a:endParaRPr lang="en-US" sz="1600"/>
          </a:p>
        </p:txBody>
      </p:sp>
      <p:pic>
        <p:nvPicPr>
          <p:cNvPr id="9" name="Picture 8">
            <a:extLst>
              <a:ext uri="{FF2B5EF4-FFF2-40B4-BE49-F238E27FC236}">
                <a16:creationId xmlns:a16="http://schemas.microsoft.com/office/drawing/2014/main" id="{070B2441-2647-4FDA-BD10-7DE47B1F301B}"/>
              </a:ext>
            </a:extLst>
          </p:cNvPr>
          <p:cNvPicPr>
            <a:picLocks noChangeAspect="1"/>
          </p:cNvPicPr>
          <p:nvPr/>
        </p:nvPicPr>
        <p:blipFill>
          <a:blip r:embed="rId2"/>
          <a:stretch>
            <a:fillRect/>
          </a:stretch>
        </p:blipFill>
        <p:spPr>
          <a:xfrm>
            <a:off x="6250452" y="3568842"/>
            <a:ext cx="5340530" cy="2847660"/>
          </a:xfrm>
          <a:prstGeom prst="rect">
            <a:avLst/>
          </a:prstGeom>
        </p:spPr>
      </p:pic>
      <p:pic>
        <p:nvPicPr>
          <p:cNvPr id="10" name="Picture 9">
            <a:extLst>
              <a:ext uri="{FF2B5EF4-FFF2-40B4-BE49-F238E27FC236}">
                <a16:creationId xmlns:a16="http://schemas.microsoft.com/office/drawing/2014/main" id="{E71DA0DF-A460-41A4-B121-61FBABC2AA75}"/>
              </a:ext>
            </a:extLst>
          </p:cNvPr>
          <p:cNvPicPr>
            <a:picLocks noChangeAspect="1"/>
          </p:cNvPicPr>
          <p:nvPr/>
        </p:nvPicPr>
        <p:blipFill>
          <a:blip r:embed="rId3"/>
          <a:stretch>
            <a:fillRect/>
          </a:stretch>
        </p:blipFill>
        <p:spPr>
          <a:xfrm>
            <a:off x="6259788" y="1253782"/>
            <a:ext cx="5331193" cy="2035376"/>
          </a:xfrm>
          <a:prstGeom prst="rect">
            <a:avLst/>
          </a:prstGeom>
        </p:spPr>
      </p:pic>
    </p:spTree>
    <p:extLst>
      <p:ext uri="{BB962C8B-B14F-4D97-AF65-F5344CB8AC3E}">
        <p14:creationId xmlns:p14="http://schemas.microsoft.com/office/powerpoint/2010/main" val="6990325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Notebooks in Azure Synapse Analytics</a:t>
            </a:r>
          </a:p>
        </p:txBody>
      </p:sp>
    </p:spTree>
    <p:extLst>
      <p:ext uri="{BB962C8B-B14F-4D97-AF65-F5344CB8AC3E}">
        <p14:creationId xmlns:p14="http://schemas.microsoft.com/office/powerpoint/2010/main" val="296298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369" y="1242701"/>
            <a:ext cx="6876902" cy="46210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946" y="365560"/>
            <a:ext cx="10514108" cy="543108"/>
          </a:xfrm>
        </p:spPr>
        <p:txBody>
          <a:bodyPr/>
          <a:lstStyle/>
          <a:p>
            <a:r>
              <a:rPr lang="en-US"/>
              <a:t>The Notebook Paradigm – one UI for data science</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848" y="2297967"/>
            <a:ext cx="1719225" cy="2141579"/>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545" y="1313921"/>
            <a:ext cx="3204912" cy="1369753"/>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545" y="2868140"/>
            <a:ext cx="3204912" cy="1369753"/>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t>Featurize</a:t>
              </a:r>
              <a:r>
                <a:rPr lang="en-US" sz="140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545" y="4406211"/>
            <a:ext cx="3204912" cy="1369753"/>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 </a:t>
              </a:r>
              <a:br>
                <a:rPr lang="en-US"/>
              </a:br>
              <a:r>
                <a:rPr lang="en-US"/>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611" y="1300053"/>
            <a:ext cx="3204912" cy="1369753"/>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Evaluate</a:t>
              </a:r>
            </a:p>
            <a:p>
              <a:pPr algn="ctr"/>
              <a:r>
                <a:rPr lang="en-US"/>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611" y="2896711"/>
            <a:ext cx="3204912" cy="1369753"/>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Deploy</a:t>
              </a:r>
            </a:p>
            <a:p>
              <a:pPr algn="ctr"/>
              <a:r>
                <a:rPr lang="en-US"/>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848" y="4523776"/>
            <a:ext cx="2256690" cy="582898"/>
          </a:xfrm>
          <a:prstGeom prst="rect">
            <a:avLst/>
          </a:prstGeom>
          <a:noFill/>
        </p:spPr>
        <p:txBody>
          <a:bodyPr wrap="square" rtlCol="0">
            <a:spAutoFit/>
          </a:bodyPr>
          <a:lstStyle/>
          <a:p>
            <a:r>
              <a:rPr lang="en-US"/>
              <a:t>Notebook</a:t>
            </a:r>
          </a:p>
          <a:p>
            <a:r>
              <a:rPr lang="en-US" sz="1400"/>
              <a:t>(Synapse Spark)</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6072" y="1242702"/>
            <a:ext cx="1362297" cy="1055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6072" y="4439546"/>
            <a:ext cx="1362297" cy="1424197"/>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9322" y="2998136"/>
            <a:ext cx="1362297" cy="1384995"/>
          </a:xfrm>
          <a:prstGeom prst="rect">
            <a:avLst/>
          </a:prstGeom>
          <a:noFill/>
        </p:spPr>
        <p:txBody>
          <a:bodyPr wrap="square" rtlCol="0">
            <a:spAutoFit/>
          </a:bodyPr>
          <a:lstStyle/>
          <a:p>
            <a:r>
              <a:rPr lang="en-US" sz="1200"/>
              <a:t>Execute arbitrary:</a:t>
            </a:r>
          </a:p>
          <a:p>
            <a:r>
              <a:rPr lang="en-US" sz="1200"/>
              <a:t>- Python code</a:t>
            </a:r>
          </a:p>
          <a:p>
            <a:r>
              <a:rPr lang="en-US" sz="1200"/>
              <a:t>- R code</a:t>
            </a:r>
          </a:p>
          <a:p>
            <a:r>
              <a:rPr lang="en-US" sz="1200"/>
              <a:t>- SQL queries</a:t>
            </a:r>
          </a:p>
          <a:p>
            <a:r>
              <a:rPr lang="en-US" sz="1200"/>
              <a:t>- Shell commands</a:t>
            </a:r>
          </a:p>
          <a:p>
            <a:endParaRPr lang="en-US" sz="1200"/>
          </a:p>
        </p:txBody>
      </p:sp>
    </p:spTree>
    <p:extLst>
      <p:ext uri="{BB962C8B-B14F-4D97-AF65-F5344CB8AC3E}">
        <p14:creationId xmlns:p14="http://schemas.microsoft.com/office/powerpoint/2010/main" val="2248192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E42A83BE-FF7A-E74D-A0CD-2A9EFFB782F5}"/>
              </a:ext>
            </a:extLst>
          </p:cNvPr>
          <p:cNvGrpSpPr/>
          <p:nvPr/>
        </p:nvGrpSpPr>
        <p:grpSpPr>
          <a:xfrm>
            <a:off x="1174492" y="956893"/>
            <a:ext cx="3721608" cy="5431536"/>
            <a:chOff x="6771749" y="261136"/>
            <a:chExt cx="1926148" cy="4852775"/>
          </a:xfrm>
        </p:grpSpPr>
        <p:sp>
          <p:nvSpPr>
            <p:cNvPr id="121" name="TextBox 120">
              <a:extLst>
                <a:ext uri="{FF2B5EF4-FFF2-40B4-BE49-F238E27FC236}">
                  <a16:creationId xmlns:a16="http://schemas.microsoft.com/office/drawing/2014/main" id="{C89E5DEC-62A2-6840-9114-05B9590FDDFF}"/>
                </a:ext>
              </a:extLst>
            </p:cNvPr>
            <p:cNvSpPr txBox="1"/>
            <p:nvPr/>
          </p:nvSpPr>
          <p:spPr>
            <a:xfrm>
              <a:off x="6777447" y="261136"/>
              <a:ext cx="1920450" cy="317068"/>
            </a:xfrm>
            <a:prstGeom prst="rect">
              <a:avLst/>
            </a:prstGeom>
            <a:noFill/>
          </p:spPr>
          <p:txBody>
            <a:bodyPr wrap="square">
              <a:spAutoFit/>
            </a:bodyPr>
            <a:lstStyle/>
            <a:p>
              <a:pPr algn="ctr"/>
              <a:r>
                <a:rPr lang="sv-SE" sz="1200" b="0" kern="0">
                  <a:solidFill>
                    <a:srgbClr val="0078D4"/>
                  </a:solidFill>
                  <a:latin typeface="Segoe UI Semibold"/>
                </a:rPr>
                <a:t>Day 3</a:t>
              </a:r>
              <a:endParaRPr lang="en-US" sz="1200">
                <a:solidFill>
                  <a:srgbClr val="0078D4"/>
                </a:solidFill>
              </a:endParaRPr>
            </a:p>
          </p:txBody>
        </p:sp>
        <p:sp>
          <p:nvSpPr>
            <p:cNvPr id="122" name="Rectangle 121">
              <a:extLst>
                <a:ext uri="{FF2B5EF4-FFF2-40B4-BE49-F238E27FC236}">
                  <a16:creationId xmlns:a16="http://schemas.microsoft.com/office/drawing/2014/main" id="{A0F85348-5B03-2743-BD74-77E5032A671A}"/>
                </a:ext>
              </a:extLst>
            </p:cNvPr>
            <p:cNvSpPr/>
            <p:nvPr/>
          </p:nvSpPr>
          <p:spPr>
            <a:xfrm>
              <a:off x="6781132" y="538223"/>
              <a:ext cx="1913079" cy="493873"/>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Segoe UI" panose="020B0502040204020203" pitchFamily="34" charset="0"/>
                  <a:cs typeface="Segoe UI" panose="020B0502040204020203" pitchFamily="34" charset="0"/>
                </a:rPr>
                <a:t>Design Presentation: Spark for Data Science</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F7996249-A881-C64F-8B9C-FF25CE27B295}"/>
                </a:ext>
              </a:extLst>
            </p:cNvPr>
            <p:cNvSpPr/>
            <p:nvPr/>
          </p:nvSpPr>
          <p:spPr>
            <a:xfrm>
              <a:off x="6781132" y="1083010"/>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a:t>
              </a:r>
            </a:p>
          </p:txBody>
        </p:sp>
        <p:sp>
          <p:nvSpPr>
            <p:cNvPr id="124" name="Rectangle 123">
              <a:extLst>
                <a:ext uri="{FF2B5EF4-FFF2-40B4-BE49-F238E27FC236}">
                  <a16:creationId xmlns:a16="http://schemas.microsoft.com/office/drawing/2014/main" id="{A4A0296D-0ECD-7B45-B4CF-1E60BF110653}"/>
                </a:ext>
              </a:extLst>
            </p:cNvPr>
            <p:cNvSpPr/>
            <p:nvPr/>
          </p:nvSpPr>
          <p:spPr>
            <a:xfrm>
              <a:off x="6781132" y="1287820"/>
              <a:ext cx="1913079" cy="63014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Machine Learning</a:t>
              </a:r>
            </a:p>
          </p:txBody>
        </p:sp>
        <p:sp>
          <p:nvSpPr>
            <p:cNvPr id="125" name="Rectangle 124">
              <a:extLst>
                <a:ext uri="{FF2B5EF4-FFF2-40B4-BE49-F238E27FC236}">
                  <a16:creationId xmlns:a16="http://schemas.microsoft.com/office/drawing/2014/main" id="{8F28603E-BC3A-844F-B987-0214EDCCDB59}"/>
                </a:ext>
              </a:extLst>
            </p:cNvPr>
            <p:cNvSpPr/>
            <p:nvPr/>
          </p:nvSpPr>
          <p:spPr>
            <a:xfrm>
              <a:off x="6781132" y="1960331"/>
              <a:ext cx="1913079" cy="621698"/>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Model Implementation (Predict)</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26" name="Rectangle 125">
              <a:extLst>
                <a:ext uri="{FF2B5EF4-FFF2-40B4-BE49-F238E27FC236}">
                  <a16:creationId xmlns:a16="http://schemas.microsoft.com/office/drawing/2014/main" id="{4CF5DAB3-2669-3241-B1D0-DB33A6B427BD}"/>
                </a:ext>
              </a:extLst>
            </p:cNvPr>
            <p:cNvSpPr/>
            <p:nvPr/>
          </p:nvSpPr>
          <p:spPr>
            <a:xfrm>
              <a:off x="6781132" y="2632943"/>
              <a:ext cx="1913079" cy="1556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tx1"/>
                  </a:solidFill>
                  <a:effectLst/>
                  <a:latin typeface="Segoe UI" panose="020B0502040204020203" pitchFamily="34" charset="0"/>
                  <a:cs typeface="Segoe UI" panose="020B0502040204020203" pitchFamily="34" charset="0"/>
                </a:rPr>
                <a:t>Break</a:t>
              </a:r>
            </a:p>
          </p:txBody>
        </p:sp>
        <p:sp>
          <p:nvSpPr>
            <p:cNvPr id="127" name="Rectangle 126">
              <a:extLst>
                <a:ext uri="{FF2B5EF4-FFF2-40B4-BE49-F238E27FC236}">
                  <a16:creationId xmlns:a16="http://schemas.microsoft.com/office/drawing/2014/main" id="{80BABD90-8629-0A49-829E-E0756AF77E41}"/>
                </a:ext>
              </a:extLst>
            </p:cNvPr>
            <p:cNvSpPr/>
            <p:nvPr/>
          </p:nvSpPr>
          <p:spPr>
            <a:xfrm>
              <a:off x="6781132" y="2839457"/>
              <a:ext cx="1913079" cy="466801"/>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Segoe UI" panose="020B0502040204020203" pitchFamily="34" charset="0"/>
                  <a:cs typeface="Segoe UI" panose="020B0502040204020203" pitchFamily="34" charset="0"/>
                </a:rPr>
                <a:t>Build Hands-on: Spark ML</a:t>
              </a:r>
              <a:endParaRPr lang="en-US" sz="900" i="0" u="none" strike="noStrike" dirty="0">
                <a:solidFill>
                  <a:schemeClr val="bg1"/>
                </a:solidFill>
                <a:effectLst/>
                <a:latin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E86922D3-8C49-7D45-9774-6F2786554CB6}"/>
                </a:ext>
              </a:extLst>
            </p:cNvPr>
            <p:cNvSpPr/>
            <p:nvPr/>
          </p:nvSpPr>
          <p:spPr>
            <a:xfrm>
              <a:off x="6781132" y="3381543"/>
              <a:ext cx="1913079" cy="131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Long Break</a:t>
              </a:r>
            </a:p>
          </p:txBody>
        </p:sp>
        <p:sp>
          <p:nvSpPr>
            <p:cNvPr id="129" name="Rectangle 128">
              <a:extLst>
                <a:ext uri="{FF2B5EF4-FFF2-40B4-BE49-F238E27FC236}">
                  <a16:creationId xmlns:a16="http://schemas.microsoft.com/office/drawing/2014/main" id="{1B985B8F-0534-A847-8482-B891F6043624}"/>
                </a:ext>
              </a:extLst>
            </p:cNvPr>
            <p:cNvSpPr/>
            <p:nvPr/>
          </p:nvSpPr>
          <p:spPr>
            <a:xfrm>
              <a:off x="6781132" y="3894500"/>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Q&amp;A Activity: Monitor &amp; Manage</a:t>
              </a:r>
            </a:p>
          </p:txBody>
        </p:sp>
        <p:sp>
          <p:nvSpPr>
            <p:cNvPr id="130" name="Rectangle 129">
              <a:extLst>
                <a:ext uri="{FF2B5EF4-FFF2-40B4-BE49-F238E27FC236}">
                  <a16:creationId xmlns:a16="http://schemas.microsoft.com/office/drawing/2014/main" id="{14252160-FEF3-174F-893A-52C50C2524A9}"/>
                </a:ext>
              </a:extLst>
            </p:cNvPr>
            <p:cNvSpPr/>
            <p:nvPr/>
          </p:nvSpPr>
          <p:spPr>
            <a:xfrm>
              <a:off x="6781132" y="4242266"/>
              <a:ext cx="1913079" cy="436246"/>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Build Hands-on: Monitoring</a:t>
              </a:r>
            </a:p>
          </p:txBody>
        </p:sp>
        <p:sp>
          <p:nvSpPr>
            <p:cNvPr id="131" name="Rectangle 130">
              <a:extLst>
                <a:ext uri="{FF2B5EF4-FFF2-40B4-BE49-F238E27FC236}">
                  <a16:creationId xmlns:a16="http://schemas.microsoft.com/office/drawing/2014/main" id="{848BF14E-15CE-894E-B696-F2575736FF3B}"/>
                </a:ext>
              </a:extLst>
            </p:cNvPr>
            <p:cNvSpPr/>
            <p:nvPr/>
          </p:nvSpPr>
          <p:spPr>
            <a:xfrm>
              <a:off x="6781132" y="4936817"/>
              <a:ext cx="1913079" cy="177094"/>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sp>
          <p:nvSpPr>
            <p:cNvPr id="132" name="Rectangle 131">
              <a:extLst>
                <a:ext uri="{FF2B5EF4-FFF2-40B4-BE49-F238E27FC236}">
                  <a16:creationId xmlns:a16="http://schemas.microsoft.com/office/drawing/2014/main" id="{25AED5F3-3BB1-B845-BD62-94BEC167D1CC}"/>
                </a:ext>
              </a:extLst>
            </p:cNvPr>
            <p:cNvSpPr/>
            <p:nvPr/>
          </p:nvSpPr>
          <p:spPr>
            <a:xfrm>
              <a:off x="6771749" y="3561183"/>
              <a:ext cx="1913079" cy="28998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Monitor &amp; Manage</a:t>
              </a:r>
            </a:p>
          </p:txBody>
        </p:sp>
      </p:gr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3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4818884"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00" name="TextBox 99">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89" name="Rectangle 88">
            <a:extLst>
              <a:ext uri="{FF2B5EF4-FFF2-40B4-BE49-F238E27FC236}">
                <a16:creationId xmlns:a16="http://schemas.microsoft.com/office/drawing/2014/main" id="{F95FDDD5-4687-4EBF-A5A8-D51787F10074}"/>
              </a:ext>
            </a:extLst>
          </p:cNvPr>
          <p:cNvSpPr/>
          <p:nvPr/>
        </p:nvSpPr>
        <p:spPr>
          <a:xfrm>
            <a:off x="1199743" y="5954891"/>
            <a:ext cx="3696357" cy="174157"/>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Behind the Scenes</a:t>
            </a:r>
          </a:p>
        </p:txBody>
      </p:sp>
    </p:spTree>
    <p:extLst>
      <p:ext uri="{BB962C8B-B14F-4D97-AF65-F5344CB8AC3E}">
        <p14:creationId xmlns:p14="http://schemas.microsoft.com/office/powerpoint/2010/main" val="33523234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a:t>Examples of tools for data science used in Notebooks  </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10"/>
          </p:nvPr>
        </p:nvSpPr>
        <p:spPr>
          <a:xfrm>
            <a:off x="587171" y="1434653"/>
            <a:ext cx="2866409" cy="861652"/>
          </a:xfrm>
        </p:spPr>
        <p:txBody>
          <a:bodyPr/>
          <a:lstStyle/>
          <a:p>
            <a:r>
              <a:rPr lang="en-US"/>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569" t="11614" r="33621" b="10543"/>
          <a:stretch/>
        </p:blipFill>
        <p:spPr bwMode="auto">
          <a:xfrm>
            <a:off x="9936070" y="1374803"/>
            <a:ext cx="842532" cy="10244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453" y="1417030"/>
            <a:ext cx="1486110" cy="10031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Bilderesultat for numpy">
            <a:extLst>
              <a:ext uri="{FF2B5EF4-FFF2-40B4-BE49-F238E27FC236}">
                <a16:creationId xmlns:a16="http://schemas.microsoft.com/office/drawing/2014/main" id="{E8F56DC6-9CEE-4D72-813D-F751EC924F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33"/>
          <a:stretch/>
        </p:blipFill>
        <p:spPr bwMode="auto">
          <a:xfrm>
            <a:off x="7663603" y="1417031"/>
            <a:ext cx="2019013" cy="939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7852" y="4817519"/>
            <a:ext cx="2670818" cy="6406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067" y="4677898"/>
            <a:ext cx="2241130" cy="8769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5221" y="5696472"/>
            <a:ext cx="1884916" cy="8226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9B1DC15-55FB-4ECA-86DB-EDC68D454D1B}"/>
              </a:ext>
            </a:extLst>
          </p:cNvPr>
          <p:cNvPicPr>
            <a:picLocks noChangeAspect="1"/>
          </p:cNvPicPr>
          <p:nvPr/>
        </p:nvPicPr>
        <p:blipFill>
          <a:blip r:embed="rId8"/>
          <a:stretch>
            <a:fillRect/>
          </a:stretch>
        </p:blipFill>
        <p:spPr>
          <a:xfrm>
            <a:off x="5354223" y="1417031"/>
            <a:ext cx="2125067" cy="1024435"/>
          </a:xfrm>
          <a:prstGeom prst="rect">
            <a:avLst/>
          </a:prstGeom>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9"/>
          <a:stretch>
            <a:fillRect/>
          </a:stretch>
        </p:blipFill>
        <p:spPr>
          <a:xfrm>
            <a:off x="6010401" y="4801280"/>
            <a:ext cx="1820276" cy="694245"/>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0137" y="3142071"/>
            <a:ext cx="1686655" cy="87696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587171" y="3000890"/>
            <a:ext cx="286640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8531" y="3099057"/>
            <a:ext cx="1686655" cy="9086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3603" y="3026930"/>
            <a:ext cx="1328696" cy="11072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10531249" y="2840575"/>
            <a:ext cx="1394619" cy="1470204"/>
            <a:chOff x="9244496" y="2840493"/>
            <a:chExt cx="1394817" cy="1470413"/>
          </a:xfrm>
        </p:grpSpPr>
        <p:sp>
          <p:nvSpPr>
            <p:cNvPr id="19" name="Rectangle 18">
              <a:extLst>
                <a:ext uri="{FF2B5EF4-FFF2-40B4-BE49-F238E27FC236}">
                  <a16:creationId xmlns:a16="http://schemas.microsoft.com/office/drawing/2014/main" id="{3E181928-2D92-4D17-8D7D-4AAA54BE8310}"/>
                </a:ext>
              </a:extLst>
            </p:cNvPr>
            <p:cNvSpPr/>
            <p:nvPr/>
          </p:nvSpPr>
          <p:spPr>
            <a:xfrm>
              <a:off x="9716662" y="4126214"/>
              <a:ext cx="522396"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PyTorch</a:t>
              </a:r>
              <a:endParaRPr lang="en-US" sz="1200">
                <a:solidFill>
                  <a:srgbClr val="1A1A1A"/>
                </a:solidFill>
                <a:latin typeface="Segoe UI" panose="020B0502040204020203" pitchFamily="34" charset="0"/>
                <a:cs typeface="Segoe UI" panose="020B0502040204020203" pitchFamily="34" charset="0"/>
              </a:endParaRP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587171" y="4941553"/>
            <a:ext cx="2866409"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9590912" y="3158094"/>
            <a:ext cx="831636" cy="1152686"/>
            <a:chOff x="10770500" y="3158056"/>
            <a:chExt cx="831754" cy="1152850"/>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0969720" y="4126214"/>
              <a:ext cx="365088" cy="184692"/>
            </a:xfrm>
            <a:prstGeom prst="rect">
              <a:avLst/>
            </a:prstGeom>
          </p:spPr>
          <p:txBody>
            <a:bodyPr wrap="none" lIns="0" tIns="0" rIns="0" bIns="0">
              <a:spAutoFit/>
            </a:bodyPr>
            <a:lstStyle/>
            <a:p>
              <a:pPr algn="ctr" defTabSz="914192">
                <a:defRPr/>
              </a:pPr>
              <a:r>
                <a:rPr lang="en-US" sz="1200" err="1">
                  <a:solidFill>
                    <a:srgbClr val="1A1A1A"/>
                  </a:solidFill>
                  <a:latin typeface="Segoe UI" panose="020B0502040204020203" pitchFamily="34" charset="0"/>
                  <a:cs typeface="Segoe UI" panose="020B0502040204020203" pitchFamily="34" charset="0"/>
                </a:rPr>
                <a:t>Keras</a:t>
              </a:r>
              <a:endParaRPr lang="en-US" sz="1200">
                <a:solidFill>
                  <a:srgbClr val="1A1A1A"/>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247124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Creating a Notebook</a:t>
            </a:r>
          </a:p>
        </p:txBody>
      </p:sp>
      <p:pic>
        <p:nvPicPr>
          <p:cNvPr id="7" name="Picture 6">
            <a:extLst>
              <a:ext uri="{FF2B5EF4-FFF2-40B4-BE49-F238E27FC236}">
                <a16:creationId xmlns:a16="http://schemas.microsoft.com/office/drawing/2014/main" id="{76F90DD8-6469-47D9-9F30-B7E9746D2167}"/>
              </a:ext>
            </a:extLst>
          </p:cNvPr>
          <p:cNvPicPr>
            <a:picLocks noChangeAspect="1"/>
          </p:cNvPicPr>
          <p:nvPr/>
        </p:nvPicPr>
        <p:blipFill>
          <a:blip r:embed="rId3"/>
          <a:stretch>
            <a:fillRect/>
          </a:stretch>
        </p:blipFill>
        <p:spPr>
          <a:xfrm>
            <a:off x="7098621" y="4345172"/>
            <a:ext cx="3180359" cy="236318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00466B8-FC18-4BE1-919F-D5D0D0D2F37D}"/>
              </a:ext>
            </a:extLst>
          </p:cNvPr>
          <p:cNvPicPr>
            <a:picLocks noChangeAspect="1"/>
          </p:cNvPicPr>
          <p:nvPr/>
        </p:nvPicPr>
        <p:blipFill>
          <a:blip r:embed="rId4"/>
          <a:stretch>
            <a:fillRect/>
          </a:stretch>
        </p:blipFill>
        <p:spPr>
          <a:xfrm>
            <a:off x="10289483" y="3619062"/>
            <a:ext cx="1126378" cy="4969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B0227CF-8FB2-42F4-8EA9-E1EAE9592D16}"/>
              </a:ext>
            </a:extLst>
          </p:cNvPr>
          <p:cNvPicPr>
            <a:picLocks noChangeAspect="1"/>
          </p:cNvPicPr>
          <p:nvPr/>
        </p:nvPicPr>
        <p:blipFill>
          <a:blip r:embed="rId5"/>
          <a:stretch>
            <a:fillRect/>
          </a:stretch>
        </p:blipFill>
        <p:spPr>
          <a:xfrm>
            <a:off x="6631637" y="889130"/>
            <a:ext cx="3831892" cy="2539870"/>
          </a:xfrm>
          <a:prstGeom prst="rect">
            <a:avLst/>
          </a:prstGeom>
        </p:spPr>
      </p:pic>
      <p:sp>
        <p:nvSpPr>
          <p:cNvPr id="11" name="Text Placeholder 7">
            <a:extLst>
              <a:ext uri="{FF2B5EF4-FFF2-40B4-BE49-F238E27FC236}">
                <a16:creationId xmlns:a16="http://schemas.microsoft.com/office/drawing/2014/main" id="{AC9F6999-4C75-40C7-A672-493311DFF768}"/>
              </a:ext>
            </a:extLst>
          </p:cNvPr>
          <p:cNvSpPr>
            <a:spLocks noGrp="1"/>
          </p:cNvSpPr>
          <p:nvPr>
            <p:ph type="body" sz="quarter" idx="10"/>
          </p:nvPr>
        </p:nvSpPr>
        <p:spPr>
          <a:xfrm>
            <a:off x="586390" y="1434653"/>
            <a:ext cx="5210802" cy="497917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Notebook creating</a:t>
            </a:r>
          </a:p>
          <a:p>
            <a:pPr marL="0" lvl="1">
              <a:lnSpc>
                <a:spcPct val="110000"/>
              </a:lnSpc>
              <a:spcBef>
                <a:spcPts val="0"/>
              </a:spcBef>
              <a:spcAft>
                <a:spcPts val="600"/>
              </a:spcAft>
            </a:pPr>
            <a:r>
              <a:rPr lang="en-US" sz="1765"/>
              <a:t>Create a new notebook within the Develop hub of Synapse Studio.</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naming</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name of the Jupyter notebook can be set in the Properties dialog. It must be set before publishing and cannot be changed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cxnSp>
        <p:nvCxnSpPr>
          <p:cNvPr id="12" name="Connector: Elbow 11">
            <a:extLst>
              <a:ext uri="{FF2B5EF4-FFF2-40B4-BE49-F238E27FC236}">
                <a16:creationId xmlns:a16="http://schemas.microsoft.com/office/drawing/2014/main" id="{D040CF24-932B-4B4A-9396-7E8BFE35EB7F}"/>
              </a:ext>
            </a:extLst>
          </p:cNvPr>
          <p:cNvCxnSpPr>
            <a:cxnSpLocks/>
            <a:stCxn id="8" idx="2"/>
            <a:endCxn id="7" idx="3"/>
          </p:cNvCxnSpPr>
          <p:nvPr/>
        </p:nvCxnSpPr>
        <p:spPr>
          <a:xfrm rot="5400000">
            <a:off x="9860441" y="4534533"/>
            <a:ext cx="1410771" cy="573691"/>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2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a:t>
            </a:r>
          </a:p>
        </p:txBody>
      </p:sp>
      <p:pic>
        <p:nvPicPr>
          <p:cNvPr id="4" name="Picture 3">
            <a:extLst>
              <a:ext uri="{FF2B5EF4-FFF2-40B4-BE49-F238E27FC236}">
                <a16:creationId xmlns:a16="http://schemas.microsoft.com/office/drawing/2014/main" id="{FE802D91-039F-4916-8BF6-A6B1DCE4DCE2}"/>
              </a:ext>
            </a:extLst>
          </p:cNvPr>
          <p:cNvPicPr>
            <a:picLocks noChangeAspect="1"/>
          </p:cNvPicPr>
          <p:nvPr/>
        </p:nvPicPr>
        <p:blipFill>
          <a:blip r:embed="rId2"/>
          <a:stretch>
            <a:fillRect/>
          </a:stretch>
        </p:blipFill>
        <p:spPr>
          <a:xfrm>
            <a:off x="6009657" y="4101319"/>
            <a:ext cx="1923338" cy="152186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E2BE57D-8C91-4C88-B7A6-46A958EE351B}"/>
              </a:ext>
            </a:extLst>
          </p:cNvPr>
          <p:cNvPicPr>
            <a:picLocks noChangeAspect="1"/>
          </p:cNvPicPr>
          <p:nvPr/>
        </p:nvPicPr>
        <p:blipFill>
          <a:blip r:embed="rId3"/>
          <a:stretch>
            <a:fillRect/>
          </a:stretch>
        </p:blipFill>
        <p:spPr>
          <a:xfrm>
            <a:off x="6021298" y="1414919"/>
            <a:ext cx="4714979" cy="2418178"/>
          </a:xfrm>
          <a:prstGeom prst="rect">
            <a:avLst/>
          </a:prstGeom>
          <a:ln>
            <a:noFill/>
          </a:ln>
          <a:effectLst>
            <a:outerShdw blurRad="292100" dist="139700" dir="2700000" algn="tl" rotWithShape="0">
              <a:srgbClr val="333333">
                <a:alpha val="65000"/>
              </a:srgbClr>
            </a:outerShdw>
          </a:effectLst>
        </p:spPr>
      </p:pic>
      <p:sp>
        <p:nvSpPr>
          <p:cNvPr id="9" name="Text Placeholder 7">
            <a:extLst>
              <a:ext uri="{FF2B5EF4-FFF2-40B4-BE49-F238E27FC236}">
                <a16:creationId xmlns:a16="http://schemas.microsoft.com/office/drawing/2014/main" id="{8CF9CD8C-9A7F-44D9-B51E-2A0AEE7FD551}"/>
              </a:ext>
            </a:extLst>
          </p:cNvPr>
          <p:cNvSpPr>
            <a:spLocks noGrp="1"/>
          </p:cNvSpPr>
          <p:nvPr>
            <p:ph type="body" sz="quarter" idx="10"/>
          </p:nvPr>
        </p:nvSpPr>
        <p:spPr>
          <a:xfrm>
            <a:off x="586390" y="1434653"/>
            <a:ext cx="5210802" cy="5652026"/>
          </a:xfrm>
        </p:spPr>
        <p:txBody>
          <a:bodyPr/>
          <a:lstStyle/>
          <a:p>
            <a:pPr marL="0" lvl="1">
              <a:lnSpc>
                <a:spcPct val="110000"/>
              </a:lnSpc>
              <a:spcBef>
                <a:spcPts val="0"/>
              </a:spcBef>
              <a:spcAft>
                <a:spcPts val="600"/>
              </a:spcAft>
            </a:pPr>
            <a:r>
              <a:rPr lang="en-US">
                <a:solidFill>
                  <a:schemeClr val="tx2"/>
                </a:solidFill>
                <a:latin typeface="+mj-lt"/>
                <a:cs typeface="Segoe UI Semilight" panose="020B0402040204020203" pitchFamily="34" charset="0"/>
              </a:rPr>
              <a:t>Selecting the Spark pool to attach to</a:t>
            </a:r>
          </a:p>
          <a:p>
            <a:pPr marL="0" lvl="1">
              <a:lnSpc>
                <a:spcPct val="110000"/>
              </a:lnSpc>
              <a:spcBef>
                <a:spcPts val="0"/>
              </a:spcBef>
              <a:spcAft>
                <a:spcPts val="600"/>
              </a:spcAft>
            </a:pPr>
            <a:r>
              <a:rPr lang="en-US" sz="1765"/>
              <a:t>In the notebook toolbar, select the Spark pool to attach to before running any cells in the notebook. </a:t>
            </a:r>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r>
              <a:rPr lang="en-US">
                <a:solidFill>
                  <a:srgbClr val="3B2E58"/>
                </a:solidFill>
                <a:latin typeface="Segoe UI Semibold"/>
                <a:cs typeface="Segoe UI Semilight" panose="020B0402040204020203" pitchFamily="34" charset="0"/>
              </a:rPr>
              <a:t>Notebook default language</a:t>
            </a: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The default language used for all cells in the notebook is selected in the Language drop down.</a:t>
            </a:r>
          </a:p>
          <a:p>
            <a:pPr marL="0" lvl="1">
              <a:lnSpc>
                <a:spcPct val="110000"/>
              </a:lnSpc>
              <a:spcBef>
                <a:spcPts val="0"/>
              </a:spcBef>
              <a:spcAft>
                <a:spcPts val="600"/>
              </a:spcAft>
            </a:pPr>
            <a:endParaRPr lang="en-US" sz="1765">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765">
                <a:gradFill>
                  <a:gsLst>
                    <a:gs pos="1250">
                      <a:srgbClr val="1A1A1A"/>
                    </a:gs>
                    <a:gs pos="100000">
                      <a:srgbClr val="1A1A1A"/>
                    </a:gs>
                  </a:gsLst>
                  <a:lin ang="5400000" scaled="0"/>
                </a:gradFill>
              </a:rPr>
              <a:t>You can override this for any particular cell to use a different language by using the appropriate cell magic (covered later).</a:t>
            </a:r>
            <a:endParaRPr lang="en-US" sz="1765"/>
          </a:p>
          <a:p>
            <a:pPr marL="0" lvl="1">
              <a:lnSpc>
                <a:spcPct val="110000"/>
              </a:lnSpc>
              <a:spcBef>
                <a:spcPts val="0"/>
              </a:spcBef>
              <a:spcAft>
                <a:spcPts val="600"/>
              </a:spcAft>
            </a:pPr>
            <a:endParaRPr lang="en-US" sz="1765"/>
          </a:p>
          <a:p>
            <a:pPr marL="0" lvl="1">
              <a:lnSpc>
                <a:spcPct val="110000"/>
              </a:lnSpc>
              <a:spcBef>
                <a:spcPts val="0"/>
              </a:spcBef>
              <a:spcAft>
                <a:spcPts val="600"/>
              </a:spcAft>
            </a:pPr>
            <a:endParaRPr lang="en-US" sz="1765"/>
          </a:p>
        </p:txBody>
      </p:sp>
    </p:spTree>
    <p:extLst>
      <p:ext uri="{BB962C8B-B14F-4D97-AF65-F5344CB8AC3E}">
        <p14:creationId xmlns:p14="http://schemas.microsoft.com/office/powerpoint/2010/main" val="1801575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setup – Session configuration</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660548" y="1337342"/>
            <a:ext cx="6406035" cy="5186865"/>
          </a:xfrm>
        </p:spPr>
        <p:txBody>
          <a:bodyPr/>
          <a:lstStyle/>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Spark session is created upon first run of any cell in a notebook. The configuration for a Spark session can only be set </a:t>
            </a:r>
            <a:r>
              <a:rPr lang="en-US" sz="1600" i="1">
                <a:gradFill>
                  <a:gsLst>
                    <a:gs pos="1250">
                      <a:srgbClr val="1A1A1A"/>
                    </a:gs>
                    <a:gs pos="100000">
                      <a:srgbClr val="1A1A1A"/>
                    </a:gs>
                  </a:gsLst>
                  <a:lin ang="5400000" scaled="0"/>
                </a:gradFill>
              </a:rPr>
              <a:t>before</a:t>
            </a:r>
            <a:r>
              <a:rPr lang="en-US" sz="1600">
                <a:gradFill>
                  <a:gsLst>
                    <a:gs pos="1250">
                      <a:srgbClr val="1A1A1A"/>
                    </a:gs>
                    <a:gs pos="100000">
                      <a:srgbClr val="1A1A1A"/>
                    </a:gs>
                  </a:gsLst>
                  <a:lin ang="5400000" scaled="0"/>
                </a:gradFill>
              </a:rPr>
              <a:t> it is created.</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The Spark session allocates one Spark application.</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This Spark application consumes a fixed set of resources, as defined in the session configuration. These resources are reserved from the total resources available in the Spark pool upon session start.</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Each session reserves resources for at least one driver process and two executor processes. You can configure the size of executors, as well as the number of executors. The size of the driver is always the same as the executors. </a:t>
            </a:r>
          </a:p>
          <a:p>
            <a:pPr marL="0" lvl="1">
              <a:lnSpc>
                <a:spcPct val="110000"/>
              </a:lnSpc>
              <a:spcBef>
                <a:spcPts val="0"/>
              </a:spcBef>
              <a:spcAft>
                <a:spcPts val="600"/>
              </a:spcAft>
            </a:pPr>
            <a:endParaRPr lang="en-US" sz="1600">
              <a:gradFill>
                <a:gsLst>
                  <a:gs pos="1250">
                    <a:srgbClr val="1A1A1A"/>
                  </a:gs>
                  <a:gs pos="100000">
                    <a:srgbClr val="1A1A1A"/>
                  </a:gs>
                </a:gsLst>
                <a:lin ang="5400000" scaled="0"/>
              </a:gradFill>
            </a:endParaRPr>
          </a:p>
          <a:p>
            <a:pPr marL="0" lvl="1">
              <a:lnSpc>
                <a:spcPct val="110000"/>
              </a:lnSpc>
              <a:spcBef>
                <a:spcPts val="0"/>
              </a:spcBef>
              <a:spcAft>
                <a:spcPts val="600"/>
              </a:spcAft>
            </a:pPr>
            <a:r>
              <a:rPr lang="en-US" sz="1600">
                <a:gradFill>
                  <a:gsLst>
                    <a:gs pos="1250">
                      <a:srgbClr val="1A1A1A"/>
                    </a:gs>
                    <a:gs pos="100000">
                      <a:srgbClr val="1A1A1A"/>
                    </a:gs>
                  </a:gsLst>
                  <a:lin ang="5400000" scaled="0"/>
                </a:gradFill>
              </a:rPr>
              <a:t>A session ends when the notebook is closed or when the session timeout is reached without any activity in the notebook. You can configure the session timeout.</a:t>
            </a:r>
          </a:p>
        </p:txBody>
      </p:sp>
      <p:pic>
        <p:nvPicPr>
          <p:cNvPr id="6" name="Picture 5">
            <a:extLst>
              <a:ext uri="{FF2B5EF4-FFF2-40B4-BE49-F238E27FC236}">
                <a16:creationId xmlns:a16="http://schemas.microsoft.com/office/drawing/2014/main" id="{12115EE3-819C-4420-AC19-ACD5D135EE27}"/>
              </a:ext>
            </a:extLst>
          </p:cNvPr>
          <p:cNvPicPr>
            <a:picLocks noChangeAspect="1"/>
          </p:cNvPicPr>
          <p:nvPr/>
        </p:nvPicPr>
        <p:blipFill>
          <a:blip r:embed="rId2"/>
          <a:stretch>
            <a:fillRect/>
          </a:stretch>
        </p:blipFill>
        <p:spPr>
          <a:xfrm>
            <a:off x="7216531" y="3646085"/>
            <a:ext cx="2371495" cy="2754295"/>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00766B-F868-4D9C-B92F-6A615FF39ED3}"/>
              </a:ext>
            </a:extLst>
          </p:cNvPr>
          <p:cNvPicPr>
            <a:picLocks noChangeAspect="1"/>
          </p:cNvPicPr>
          <p:nvPr/>
        </p:nvPicPr>
        <p:blipFill>
          <a:blip r:embed="rId3"/>
          <a:stretch>
            <a:fillRect/>
          </a:stretch>
        </p:blipFill>
        <p:spPr>
          <a:xfrm>
            <a:off x="8972332" y="941105"/>
            <a:ext cx="2828987" cy="4453554"/>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7EAFCE09-F0A1-4F55-98D5-8DBE611CA709}"/>
              </a:ext>
            </a:extLst>
          </p:cNvPr>
          <p:cNvCxnSpPr>
            <a:endCxn id="4" idx="2"/>
          </p:cNvCxnSpPr>
          <p:nvPr/>
        </p:nvCxnSpPr>
        <p:spPr>
          <a:xfrm flipV="1">
            <a:off x="9382891" y="5394659"/>
            <a:ext cx="1003935" cy="873020"/>
          </a:xfrm>
          <a:prstGeom prst="bentConnector2">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369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management</a:t>
            </a:r>
          </a:p>
        </p:txBody>
      </p:sp>
      <p:pic>
        <p:nvPicPr>
          <p:cNvPr id="6" name="Picture 5">
            <a:extLst>
              <a:ext uri="{FF2B5EF4-FFF2-40B4-BE49-F238E27FC236}">
                <a16:creationId xmlns:a16="http://schemas.microsoft.com/office/drawing/2014/main" id="{12649EBD-8A7B-4E55-952E-4D617046E592}"/>
              </a:ext>
            </a:extLst>
          </p:cNvPr>
          <p:cNvPicPr>
            <a:picLocks noChangeAspect="1"/>
          </p:cNvPicPr>
          <p:nvPr/>
        </p:nvPicPr>
        <p:blipFill>
          <a:blip r:embed="rId2"/>
          <a:stretch>
            <a:fillRect/>
          </a:stretch>
        </p:blipFill>
        <p:spPr>
          <a:xfrm>
            <a:off x="588263" y="1748671"/>
            <a:ext cx="1764616" cy="1307122"/>
          </a:xfrm>
          <a:prstGeom prst="rect">
            <a:avLst/>
          </a:prstGeom>
        </p:spPr>
      </p:pic>
      <p:pic>
        <p:nvPicPr>
          <p:cNvPr id="7" name="Picture 6">
            <a:extLst>
              <a:ext uri="{FF2B5EF4-FFF2-40B4-BE49-F238E27FC236}">
                <a16:creationId xmlns:a16="http://schemas.microsoft.com/office/drawing/2014/main" id="{EE46E7DA-74CB-437D-ADA9-5611EE819DCD}"/>
              </a:ext>
            </a:extLst>
          </p:cNvPr>
          <p:cNvPicPr>
            <a:picLocks noChangeAspect="1"/>
          </p:cNvPicPr>
          <p:nvPr/>
        </p:nvPicPr>
        <p:blipFill>
          <a:blip r:embed="rId3"/>
          <a:stretch>
            <a:fillRect/>
          </a:stretch>
        </p:blipFill>
        <p:spPr>
          <a:xfrm>
            <a:off x="2585003" y="1748670"/>
            <a:ext cx="8459914" cy="820011"/>
          </a:xfrm>
          <a:prstGeom prst="rect">
            <a:avLst/>
          </a:prstGeom>
        </p:spPr>
      </p:pic>
      <p:sp>
        <p:nvSpPr>
          <p:cNvPr id="8" name="Text Placeholder 7">
            <a:extLst>
              <a:ext uri="{FF2B5EF4-FFF2-40B4-BE49-F238E27FC236}">
                <a16:creationId xmlns:a16="http://schemas.microsoft.com/office/drawing/2014/main" id="{0F9DD8FB-B681-47B3-9717-1451ACF3873F}"/>
              </a:ext>
            </a:extLst>
          </p:cNvPr>
          <p:cNvSpPr txBox="1">
            <a:spLocks/>
          </p:cNvSpPr>
          <p:nvPr/>
        </p:nvSpPr>
        <p:spPr>
          <a:xfrm>
            <a:off x="493346" y="1380191"/>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Add code or text cells</a:t>
            </a:r>
            <a:endParaRPr lang="en-US" sz="1600"/>
          </a:p>
        </p:txBody>
      </p:sp>
      <p:sp>
        <p:nvSpPr>
          <p:cNvPr id="10" name="Text Placeholder 7">
            <a:extLst>
              <a:ext uri="{FF2B5EF4-FFF2-40B4-BE49-F238E27FC236}">
                <a16:creationId xmlns:a16="http://schemas.microsoft.com/office/drawing/2014/main" id="{05672A1D-324E-4FDF-B2F4-F593314340B3}"/>
              </a:ext>
            </a:extLst>
          </p:cNvPr>
          <p:cNvSpPr txBox="1">
            <a:spLocks/>
          </p:cNvSpPr>
          <p:nvPr/>
        </p:nvSpPr>
        <p:spPr>
          <a:xfrm>
            <a:off x="493346" y="3240032"/>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Remove code or text cells</a:t>
            </a:r>
            <a:endParaRPr lang="en-US" sz="1600"/>
          </a:p>
        </p:txBody>
      </p:sp>
      <p:pic>
        <p:nvPicPr>
          <p:cNvPr id="4" name="Picture 3">
            <a:extLst>
              <a:ext uri="{FF2B5EF4-FFF2-40B4-BE49-F238E27FC236}">
                <a16:creationId xmlns:a16="http://schemas.microsoft.com/office/drawing/2014/main" id="{0241349E-E37F-4548-84B3-69E787AFC588}"/>
              </a:ext>
            </a:extLst>
          </p:cNvPr>
          <p:cNvPicPr>
            <a:picLocks noChangeAspect="1"/>
          </p:cNvPicPr>
          <p:nvPr/>
        </p:nvPicPr>
        <p:blipFill>
          <a:blip r:embed="rId4"/>
          <a:srcRect/>
          <a:stretch/>
        </p:blipFill>
        <p:spPr>
          <a:xfrm>
            <a:off x="567658" y="3603717"/>
            <a:ext cx="3837339" cy="2959700"/>
          </a:xfrm>
          <a:prstGeom prst="rect">
            <a:avLst/>
          </a:prstGeom>
        </p:spPr>
      </p:pic>
      <p:pic>
        <p:nvPicPr>
          <p:cNvPr id="11" name="Picture 10">
            <a:extLst>
              <a:ext uri="{FF2B5EF4-FFF2-40B4-BE49-F238E27FC236}">
                <a16:creationId xmlns:a16="http://schemas.microsoft.com/office/drawing/2014/main" id="{ECADC150-50DD-46B1-B198-94C9CBEA1A37}"/>
              </a:ext>
            </a:extLst>
          </p:cNvPr>
          <p:cNvPicPr>
            <a:picLocks noChangeAspect="1"/>
          </p:cNvPicPr>
          <p:nvPr/>
        </p:nvPicPr>
        <p:blipFill>
          <a:blip r:embed="rId5"/>
          <a:stretch>
            <a:fillRect/>
          </a:stretch>
        </p:blipFill>
        <p:spPr>
          <a:xfrm>
            <a:off x="7216531" y="3694747"/>
            <a:ext cx="2184762" cy="3015719"/>
          </a:xfrm>
          <a:prstGeom prst="rect">
            <a:avLst/>
          </a:prstGeom>
        </p:spPr>
      </p:pic>
      <p:sp>
        <p:nvSpPr>
          <p:cNvPr id="12" name="Text Placeholder 7">
            <a:extLst>
              <a:ext uri="{FF2B5EF4-FFF2-40B4-BE49-F238E27FC236}">
                <a16:creationId xmlns:a16="http://schemas.microsoft.com/office/drawing/2014/main" id="{24783D8C-EF2F-44A8-AEC2-9D3DCDE894D5}"/>
              </a:ext>
            </a:extLst>
          </p:cNvPr>
          <p:cNvSpPr txBox="1">
            <a:spLocks/>
          </p:cNvSpPr>
          <p:nvPr/>
        </p:nvSpPr>
        <p:spPr>
          <a:xfrm>
            <a:off x="7104479" y="3305810"/>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Adjust cell order</a:t>
            </a:r>
            <a:endParaRPr lang="en-US" sz="1600"/>
          </a:p>
        </p:txBody>
      </p:sp>
    </p:spTree>
    <p:extLst>
      <p:ext uri="{BB962C8B-B14F-4D97-AF65-F5344CB8AC3E}">
        <p14:creationId xmlns:p14="http://schemas.microsoft.com/office/powerpoint/2010/main" val="9288053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1"/>
            <a:ext cx="11018520" cy="543108"/>
          </a:xfrm>
        </p:spPr>
        <p:txBody>
          <a:bodyPr/>
          <a:lstStyle/>
          <a:p>
            <a:r>
              <a:rPr lang="en-US"/>
              <a:t>Notebook capabilities – Editing code</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10"/>
          </p:nvPr>
        </p:nvSpPr>
        <p:spPr>
          <a:xfrm>
            <a:off x="586390" y="1434653"/>
            <a:ext cx="11018520" cy="4851634"/>
          </a:xfrm>
        </p:spPr>
        <p:txBody>
          <a:bodyPr/>
          <a:lstStyle/>
          <a:p>
            <a:pPr marL="0" lvl="1" defTabSz="914367">
              <a:lnSpc>
                <a:spcPct val="110000"/>
              </a:lnSpc>
              <a:spcBef>
                <a:spcPts val="0"/>
              </a:spcBef>
              <a:spcAft>
                <a:spcPts val="600"/>
              </a:spcAft>
              <a:buSzTx/>
            </a:pPr>
            <a:r>
              <a:rPr lang="en-US" sz="1800">
                <a:solidFill>
                  <a:srgbClr val="3B2E58"/>
                </a:solidFill>
                <a:latin typeface="Segoe UI Semibold"/>
                <a:cs typeface="Segoe UI Semilight" panose="020B0402040204020203" pitchFamily="34" charset="0"/>
              </a:rPr>
              <a:t>Statement completion</a:t>
            </a:r>
            <a:endParaRPr lang="en-US"/>
          </a:p>
          <a:p>
            <a:r>
              <a:rPr lang="en-US" sz="1600">
                <a:gradFill>
                  <a:gsLst>
                    <a:gs pos="1250">
                      <a:srgbClr val="1A1A1A"/>
                    </a:gs>
                    <a:gs pos="100000">
                      <a:srgbClr val="1A1A1A"/>
                    </a:gs>
                  </a:gsLst>
                  <a:lin ang="5400000" scaled="0"/>
                </a:gradFill>
                <a:latin typeface="+mn-lt"/>
                <a:cs typeface="+mn-cs"/>
              </a:rPr>
              <a:t>Use Ctrl + Space to display</a:t>
            </a:r>
          </a:p>
          <a:p>
            <a:endParaRPr lang="en-US"/>
          </a:p>
          <a:p>
            <a:endParaRPr lang="en-US"/>
          </a:p>
          <a:p>
            <a:endParaRPr lang="en-US"/>
          </a:p>
          <a:p>
            <a:r>
              <a:rPr lang="en-US" sz="1800">
                <a:solidFill>
                  <a:srgbClr val="3B2E58"/>
                </a:solidFill>
                <a:latin typeface="Segoe UI Semibold"/>
              </a:rPr>
              <a:t>Inline documentation</a:t>
            </a:r>
          </a:p>
          <a:p>
            <a:pPr lvl="0"/>
            <a:r>
              <a:rPr lang="en-US" sz="1600">
                <a:gradFill>
                  <a:gsLst>
                    <a:gs pos="1250">
                      <a:srgbClr val="1A1A1A"/>
                    </a:gs>
                    <a:gs pos="100000">
                      <a:srgbClr val="1A1A1A"/>
                    </a:gs>
                  </a:gsLst>
                  <a:lin ang="5400000" scaled="0"/>
                </a:gradFill>
                <a:latin typeface="Segoe UI"/>
              </a:rPr>
              <a:t>Select the information tooltip to display</a:t>
            </a:r>
          </a:p>
          <a:p>
            <a:endParaRPr lang="en-US"/>
          </a:p>
          <a:p>
            <a:endParaRPr lang="en-US"/>
          </a:p>
          <a:p>
            <a:endParaRPr lang="en-US"/>
          </a:p>
          <a:p>
            <a:endParaRPr lang="en-US"/>
          </a:p>
        </p:txBody>
      </p:sp>
      <p:pic>
        <p:nvPicPr>
          <p:cNvPr id="9" name="Picture 8">
            <a:extLst>
              <a:ext uri="{FF2B5EF4-FFF2-40B4-BE49-F238E27FC236}">
                <a16:creationId xmlns:a16="http://schemas.microsoft.com/office/drawing/2014/main" id="{0B1A32FB-422A-40A5-A405-00E758EA54D9}"/>
              </a:ext>
            </a:extLst>
          </p:cNvPr>
          <p:cNvPicPr>
            <a:picLocks noChangeAspect="1"/>
          </p:cNvPicPr>
          <p:nvPr/>
        </p:nvPicPr>
        <p:blipFill>
          <a:blip r:embed="rId2"/>
          <a:stretch>
            <a:fillRect/>
          </a:stretch>
        </p:blipFill>
        <p:spPr>
          <a:xfrm>
            <a:off x="4676661" y="3578404"/>
            <a:ext cx="6806375" cy="2287465"/>
          </a:xfrm>
          <a:prstGeom prst="rect">
            <a:avLst/>
          </a:prstGeom>
        </p:spPr>
      </p:pic>
      <p:pic>
        <p:nvPicPr>
          <p:cNvPr id="12" name="Picture 11">
            <a:extLst>
              <a:ext uri="{FF2B5EF4-FFF2-40B4-BE49-F238E27FC236}">
                <a16:creationId xmlns:a16="http://schemas.microsoft.com/office/drawing/2014/main" id="{8A7B6E6A-6C8B-4DFE-81FB-5867AC7E0E89}"/>
              </a:ext>
            </a:extLst>
          </p:cNvPr>
          <p:cNvPicPr>
            <a:picLocks noChangeAspect="1"/>
          </p:cNvPicPr>
          <p:nvPr/>
        </p:nvPicPr>
        <p:blipFill>
          <a:blip r:embed="rId3"/>
          <a:stretch>
            <a:fillRect/>
          </a:stretch>
        </p:blipFill>
        <p:spPr>
          <a:xfrm>
            <a:off x="4527257" y="1339455"/>
            <a:ext cx="6769029" cy="1167074"/>
          </a:xfrm>
          <a:prstGeom prst="rect">
            <a:avLst/>
          </a:prstGeom>
        </p:spPr>
      </p:pic>
      <p:cxnSp>
        <p:nvCxnSpPr>
          <p:cNvPr id="5" name="Straight Arrow Connector 4">
            <a:extLst>
              <a:ext uri="{FF2B5EF4-FFF2-40B4-BE49-F238E27FC236}">
                <a16:creationId xmlns:a16="http://schemas.microsoft.com/office/drawing/2014/main" id="{D372FA1E-249B-4279-9A4A-84BB66162F50}"/>
              </a:ext>
            </a:extLst>
          </p:cNvPr>
          <p:cNvCxnSpPr/>
          <p:nvPr/>
        </p:nvCxnSpPr>
        <p:spPr>
          <a:xfrm>
            <a:off x="9905805" y="2308469"/>
            <a:ext cx="0" cy="1494041"/>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8510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Editing code</a:t>
            </a:r>
          </a:p>
        </p:txBody>
      </p:sp>
      <p:graphicFrame>
        <p:nvGraphicFramePr>
          <p:cNvPr id="6" name="Table 5">
            <a:extLst>
              <a:ext uri="{FF2B5EF4-FFF2-40B4-BE49-F238E27FC236}">
                <a16:creationId xmlns:a16="http://schemas.microsoft.com/office/drawing/2014/main" id="{CFF1715E-A8D8-4F32-A138-ABE0045F4D21}"/>
              </a:ext>
            </a:extLst>
          </p:cNvPr>
          <p:cNvGraphicFramePr>
            <a:graphicFrameLocks noGrp="1"/>
          </p:cNvGraphicFramePr>
          <p:nvPr/>
        </p:nvGraphicFramePr>
        <p:xfrm>
          <a:off x="597538" y="2863068"/>
          <a:ext cx="4108614" cy="2023020"/>
        </p:xfrm>
        <a:graphic>
          <a:graphicData uri="http://schemas.openxmlformats.org/drawingml/2006/table">
            <a:tbl>
              <a:tblPr/>
              <a:tblGrid>
                <a:gridCol w="1169258">
                  <a:extLst>
                    <a:ext uri="{9D8B030D-6E8A-4147-A177-3AD203B41FA5}">
                      <a16:colId xmlns:a16="http://schemas.microsoft.com/office/drawing/2014/main" val="3338070221"/>
                    </a:ext>
                  </a:extLst>
                </a:gridCol>
                <a:gridCol w="2939356">
                  <a:extLst>
                    <a:ext uri="{9D8B030D-6E8A-4147-A177-3AD203B41FA5}">
                      <a16:colId xmlns:a16="http://schemas.microsoft.com/office/drawing/2014/main" val="4171720517"/>
                    </a:ext>
                  </a:extLst>
                </a:gridCol>
              </a:tblGrid>
              <a:tr h="229722">
                <a:tc>
                  <a:txBody>
                    <a:bodyPr/>
                    <a:lstStyle/>
                    <a:p>
                      <a:r>
                        <a:rPr lang="en-US" sz="1400" b="1">
                          <a:effectLst/>
                        </a:rPr>
                        <a:t>Magic</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b="1">
                          <a:effectLst/>
                        </a:rPr>
                        <a:t>Description</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5591919"/>
                  </a:ext>
                </a:extLst>
              </a:tr>
              <a:tr h="438887">
                <a:tc>
                  <a:txBody>
                    <a:bodyPr/>
                    <a:lstStyle/>
                    <a:p>
                      <a:r>
                        <a:rPr lang="en-US" sz="1400">
                          <a:effectLst/>
                        </a:rPr>
                        <a:t>%%pyspark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Python</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488105333"/>
                  </a:ext>
                </a:extLst>
              </a:tr>
              <a:tr h="438887">
                <a:tc>
                  <a:txBody>
                    <a:bodyPr/>
                    <a:lstStyle/>
                    <a:p>
                      <a:r>
                        <a:rPr lang="en-US" sz="1400">
                          <a:effectLst/>
                        </a:rPr>
                        <a:t>%%spark</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Scala</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50406798"/>
                  </a:ext>
                </a:extLst>
              </a:tr>
              <a:tr h="438887">
                <a:tc>
                  <a:txBody>
                    <a:bodyPr/>
                    <a:lstStyle/>
                    <a:p>
                      <a:r>
                        <a:rPr lang="en-US" sz="1400">
                          <a:effectLst/>
                        </a:rPr>
                        <a:t>%%sql</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tc>
                  <a:txBody>
                    <a:bodyPr/>
                    <a:lstStyle/>
                    <a:p>
                      <a:r>
                        <a:rPr lang="en-US" sz="1400">
                          <a:effectLst/>
                        </a:rPr>
                        <a:t>Execute </a:t>
                      </a:r>
                      <a:r>
                        <a:rPr lang="en-US" sz="1400" b="1">
                          <a:effectLst/>
                        </a:rPr>
                        <a:t>Spark SQL</a:t>
                      </a:r>
                      <a:r>
                        <a:rPr lang="en-US" sz="1400">
                          <a:effectLst/>
                        </a:rPr>
                        <a:t> query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36761500"/>
                  </a:ext>
                </a:extLst>
              </a:tr>
              <a:tr h="438887">
                <a:tc>
                  <a:txBody>
                    <a:bodyPr/>
                    <a:lstStyle/>
                    <a:p>
                      <a:r>
                        <a:rPr lang="en-US" sz="1400">
                          <a:effectLst/>
                        </a:rPr>
                        <a:t>%%csharp</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tc>
                  <a:txBody>
                    <a:bodyPr/>
                    <a:lstStyle/>
                    <a:p>
                      <a:r>
                        <a:rPr lang="en-US" sz="1400">
                          <a:effectLst/>
                        </a:rPr>
                        <a:t>Execute </a:t>
                      </a:r>
                      <a:r>
                        <a:rPr lang="en-US" sz="1400" b="1">
                          <a:effectLst/>
                        </a:rPr>
                        <a:t>Spark.NET C#</a:t>
                      </a:r>
                      <a:r>
                        <a:rPr lang="en-US" sz="1400">
                          <a:effectLst/>
                        </a:rPr>
                        <a:t> code against Spark Context.</a:t>
                      </a:r>
                    </a:p>
                  </a:txBody>
                  <a:tcPr marL="22269" marR="22269" marT="10278" marB="10278" anchor="ctr">
                    <a:lnL w="4763" cap="flat" cmpd="sng" algn="ctr">
                      <a:solidFill>
                        <a:srgbClr val="DFE2E5"/>
                      </a:solidFill>
                      <a:prstDash val="solid"/>
                      <a:round/>
                      <a:headEnd type="none" w="med" len="med"/>
                      <a:tailEnd type="none" w="med" len="med"/>
                    </a:lnL>
                    <a:lnR w="4763" cap="flat" cmpd="sng" algn="ctr">
                      <a:solidFill>
                        <a:srgbClr val="DFE2E5"/>
                      </a:solidFill>
                      <a:prstDash val="solid"/>
                      <a:round/>
                      <a:headEnd type="none" w="med" len="med"/>
                      <a:tailEnd type="none" w="med" len="med"/>
                    </a:lnR>
                    <a:lnT w="4763" cap="flat" cmpd="sng" algn="ctr">
                      <a:solidFill>
                        <a:srgbClr val="DFE2E5"/>
                      </a:solidFill>
                      <a:prstDash val="solid"/>
                      <a:round/>
                      <a:headEnd type="none" w="med" len="med"/>
                      <a:tailEnd type="none" w="med" len="med"/>
                    </a:lnT>
                    <a:lnB w="4763"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1649383"/>
                  </a:ext>
                </a:extLst>
              </a:tr>
            </a:tbl>
          </a:graphicData>
        </a:graphic>
      </p:graphicFrame>
      <p:sp>
        <p:nvSpPr>
          <p:cNvPr id="10" name="Text Placeholder 7">
            <a:extLst>
              <a:ext uri="{FF2B5EF4-FFF2-40B4-BE49-F238E27FC236}">
                <a16:creationId xmlns:a16="http://schemas.microsoft.com/office/drawing/2014/main" id="{361DBE51-1BF1-4D3C-8FAD-47A91AE1A908}"/>
              </a:ext>
            </a:extLst>
          </p:cNvPr>
          <p:cNvSpPr txBox="1">
            <a:spLocks/>
          </p:cNvSpPr>
          <p:nvPr/>
        </p:nvSpPr>
        <p:spPr>
          <a:xfrm>
            <a:off x="493346" y="1380191"/>
            <a:ext cx="421280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magics</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cell magics to change the language used when interpreting the cell.</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These must be the first line in the cell.</a:t>
            </a:r>
          </a:p>
        </p:txBody>
      </p:sp>
      <p:pic>
        <p:nvPicPr>
          <p:cNvPr id="11" name="Picture 10">
            <a:extLst>
              <a:ext uri="{FF2B5EF4-FFF2-40B4-BE49-F238E27FC236}">
                <a16:creationId xmlns:a16="http://schemas.microsoft.com/office/drawing/2014/main" id="{20869A0E-E5CE-4B87-8F69-0B1DEEF93B38}"/>
              </a:ext>
            </a:extLst>
          </p:cNvPr>
          <p:cNvPicPr>
            <a:picLocks noChangeAspect="1"/>
          </p:cNvPicPr>
          <p:nvPr/>
        </p:nvPicPr>
        <p:blipFill rotWithShape="1">
          <a:blip r:embed="rId2"/>
          <a:srcRect l="1" t="24254" r="40869"/>
          <a:stretch/>
        </p:blipFill>
        <p:spPr>
          <a:xfrm>
            <a:off x="5274277" y="2233767"/>
            <a:ext cx="6731076" cy="2614572"/>
          </a:xfrm>
          <a:prstGeom prst="rect">
            <a:avLst/>
          </a:prstGeom>
        </p:spPr>
      </p:pic>
      <p:sp>
        <p:nvSpPr>
          <p:cNvPr id="7" name="Rectangle 6">
            <a:extLst>
              <a:ext uri="{FF2B5EF4-FFF2-40B4-BE49-F238E27FC236}">
                <a16:creationId xmlns:a16="http://schemas.microsoft.com/office/drawing/2014/main" id="{58ECF878-E683-403F-8E05-324E2E1B1E51}"/>
              </a:ext>
            </a:extLst>
          </p:cNvPr>
          <p:cNvSpPr/>
          <p:nvPr/>
        </p:nvSpPr>
        <p:spPr bwMode="auto">
          <a:xfrm>
            <a:off x="6469511" y="2863068"/>
            <a:ext cx="1643445" cy="2671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20931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a:xfrm>
            <a:off x="588263" y="457622"/>
            <a:ext cx="11018520" cy="553920"/>
          </a:xfrm>
        </p:spPr>
        <p:txBody>
          <a:bodyPr/>
          <a:lstStyle/>
          <a:p>
            <a:r>
              <a:rPr lang="en-US"/>
              <a:t>Notebook capabilities – Editing text cells</a:t>
            </a:r>
          </a:p>
        </p:txBody>
      </p:sp>
      <p:sp>
        <p:nvSpPr>
          <p:cNvPr id="6" name="Rectangle 5">
            <a:extLst>
              <a:ext uri="{FF2B5EF4-FFF2-40B4-BE49-F238E27FC236}">
                <a16:creationId xmlns:a16="http://schemas.microsoft.com/office/drawing/2014/main" id="{D53D6442-4165-418C-9851-CE002DF04FA9}"/>
              </a:ext>
            </a:extLst>
          </p:cNvPr>
          <p:cNvSpPr/>
          <p:nvPr/>
        </p:nvSpPr>
        <p:spPr>
          <a:xfrm>
            <a:off x="588263" y="1422417"/>
            <a:ext cx="3959210" cy="2375278"/>
          </a:xfrm>
          <a:prstGeom prst="rect">
            <a:avLst/>
          </a:prstGeom>
        </p:spPr>
        <p:txBody>
          <a:bodyPr wrap="square">
            <a:spAutoFit/>
          </a:bodyPr>
          <a:lstStyle/>
          <a:p>
            <a:pPr marL="0" lvl="1" defTabSz="932563">
              <a:lnSpc>
                <a:spcPct val="110000"/>
              </a:lnSpc>
              <a:spcAft>
                <a:spcPts val="600"/>
              </a:spcAft>
              <a:buSzPct val="90000"/>
            </a:pPr>
            <a:r>
              <a:rPr lang="en-US" sz="1961">
                <a:solidFill>
                  <a:schemeClr val="tx2"/>
                </a:solidFill>
                <a:latin typeface="+mj-lt"/>
                <a:cs typeface="Segoe UI Semilight" panose="020B0402040204020203" pitchFamily="34" charset="0"/>
              </a:rPr>
              <a:t>Support for GitHub flavored markdown</a:t>
            </a:r>
          </a:p>
          <a:p>
            <a:pPr marL="0" lvl="1" defTabSz="932563">
              <a:lnSpc>
                <a:spcPct val="110000"/>
              </a:lnSpc>
              <a:spcAft>
                <a:spcPts val="600"/>
              </a:spcAft>
              <a:buSzPct val="90000"/>
            </a:pPr>
            <a:endParaRPr lang="en-US" sz="1765">
              <a:gradFill>
                <a:gsLst>
                  <a:gs pos="1250">
                    <a:srgbClr val="1A1A1A"/>
                  </a:gs>
                  <a:gs pos="100000">
                    <a:srgbClr val="1A1A1A"/>
                  </a:gs>
                </a:gsLst>
                <a:lin ang="5400000" scaled="0"/>
              </a:gradFill>
            </a:endParaRPr>
          </a:p>
          <a:p>
            <a:pPr marL="0" lvl="1" defTabSz="932563">
              <a:lnSpc>
                <a:spcPct val="110000"/>
              </a:lnSpc>
              <a:spcAft>
                <a:spcPts val="600"/>
              </a:spcAft>
              <a:buSzPct val="90000"/>
            </a:pPr>
            <a:r>
              <a:rPr lang="en-US" sz="1765">
                <a:gradFill>
                  <a:gsLst>
                    <a:gs pos="1250">
                      <a:srgbClr val="1A1A1A"/>
                    </a:gs>
                    <a:gs pos="100000">
                      <a:srgbClr val="1A1A1A"/>
                    </a:gs>
                  </a:gsLst>
                  <a:lin ang="5400000" scaled="0"/>
                </a:gradFill>
              </a:rPr>
              <a:t>Notebooks support GitHub flavored markdown, enabling limited text formatting, links, lists, code blocks and images.</a:t>
            </a:r>
          </a:p>
        </p:txBody>
      </p:sp>
      <p:pic>
        <p:nvPicPr>
          <p:cNvPr id="7" name="Picture 6">
            <a:extLst>
              <a:ext uri="{FF2B5EF4-FFF2-40B4-BE49-F238E27FC236}">
                <a16:creationId xmlns:a16="http://schemas.microsoft.com/office/drawing/2014/main" id="{CC27A8BF-8A5F-41F5-86CF-C337E53E8750}"/>
              </a:ext>
            </a:extLst>
          </p:cNvPr>
          <p:cNvPicPr>
            <a:picLocks noChangeAspect="1"/>
          </p:cNvPicPr>
          <p:nvPr/>
        </p:nvPicPr>
        <p:blipFill>
          <a:blip r:embed="rId2"/>
          <a:stretch>
            <a:fillRect/>
          </a:stretch>
        </p:blipFill>
        <p:spPr>
          <a:xfrm>
            <a:off x="5498384" y="1422416"/>
            <a:ext cx="5380434" cy="5007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76072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Running cells</a:t>
            </a:r>
          </a:p>
        </p:txBody>
      </p:sp>
      <p:pic>
        <p:nvPicPr>
          <p:cNvPr id="5" name="Picture 4">
            <a:extLst>
              <a:ext uri="{FF2B5EF4-FFF2-40B4-BE49-F238E27FC236}">
                <a16:creationId xmlns:a16="http://schemas.microsoft.com/office/drawing/2014/main" id="{40FB5BCC-F518-4707-A411-BEC64667AC06}"/>
              </a:ext>
            </a:extLst>
          </p:cNvPr>
          <p:cNvPicPr>
            <a:picLocks noChangeAspect="1"/>
          </p:cNvPicPr>
          <p:nvPr/>
        </p:nvPicPr>
        <p:blipFill>
          <a:blip r:embed="rId2"/>
          <a:stretch>
            <a:fillRect/>
          </a:stretch>
        </p:blipFill>
        <p:spPr>
          <a:xfrm>
            <a:off x="591375" y="1618892"/>
            <a:ext cx="1867318" cy="774937"/>
          </a:xfrm>
          <a:prstGeom prst="rect">
            <a:avLst/>
          </a:prstGeom>
        </p:spPr>
      </p:pic>
      <p:pic>
        <p:nvPicPr>
          <p:cNvPr id="7" name="Picture 6">
            <a:extLst>
              <a:ext uri="{FF2B5EF4-FFF2-40B4-BE49-F238E27FC236}">
                <a16:creationId xmlns:a16="http://schemas.microsoft.com/office/drawing/2014/main" id="{B661B0FC-E126-46D0-86F1-A354CDE5EB0E}"/>
              </a:ext>
            </a:extLst>
          </p:cNvPr>
          <p:cNvPicPr>
            <a:picLocks noChangeAspect="1"/>
          </p:cNvPicPr>
          <p:nvPr/>
        </p:nvPicPr>
        <p:blipFill>
          <a:blip r:embed="rId3"/>
          <a:stretch>
            <a:fillRect/>
          </a:stretch>
        </p:blipFill>
        <p:spPr>
          <a:xfrm>
            <a:off x="566475" y="3193087"/>
            <a:ext cx="2856997" cy="1027025"/>
          </a:xfrm>
          <a:prstGeom prst="rect">
            <a:avLst/>
          </a:prstGeom>
        </p:spPr>
      </p:pic>
      <p:pic>
        <p:nvPicPr>
          <p:cNvPr id="8" name="Picture 7">
            <a:extLst>
              <a:ext uri="{FF2B5EF4-FFF2-40B4-BE49-F238E27FC236}">
                <a16:creationId xmlns:a16="http://schemas.microsoft.com/office/drawing/2014/main" id="{6B06C73F-7F34-474A-A65E-226DA78F0ACF}"/>
              </a:ext>
            </a:extLst>
          </p:cNvPr>
          <p:cNvPicPr>
            <a:picLocks noChangeAspect="1"/>
          </p:cNvPicPr>
          <p:nvPr/>
        </p:nvPicPr>
        <p:blipFill>
          <a:blip r:embed="rId4"/>
          <a:stretch>
            <a:fillRect/>
          </a:stretch>
        </p:blipFill>
        <p:spPr>
          <a:xfrm>
            <a:off x="3670007" y="3354298"/>
            <a:ext cx="2147416" cy="1381816"/>
          </a:xfrm>
          <a:prstGeom prst="rect">
            <a:avLst/>
          </a:prstGeom>
        </p:spPr>
      </p:pic>
      <p:sp>
        <p:nvSpPr>
          <p:cNvPr id="9" name="Text Placeholder 7">
            <a:extLst>
              <a:ext uri="{FF2B5EF4-FFF2-40B4-BE49-F238E27FC236}">
                <a16:creationId xmlns:a16="http://schemas.microsoft.com/office/drawing/2014/main" id="{CE89D101-96CA-4BD1-806E-BD615E15D1F4}"/>
              </a:ext>
            </a:extLst>
          </p:cNvPr>
          <p:cNvSpPr txBox="1">
            <a:spLocks/>
          </p:cNvSpPr>
          <p:nvPr/>
        </p:nvSpPr>
        <p:spPr>
          <a:xfrm>
            <a:off x="571144" y="1250413"/>
            <a:ext cx="3062785"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all cells from toolbar</a:t>
            </a:r>
            <a:endParaRPr lang="en-US" sz="1600"/>
          </a:p>
        </p:txBody>
      </p:sp>
      <p:sp>
        <p:nvSpPr>
          <p:cNvPr id="10" name="Text Placeholder 7">
            <a:extLst>
              <a:ext uri="{FF2B5EF4-FFF2-40B4-BE49-F238E27FC236}">
                <a16:creationId xmlns:a16="http://schemas.microsoft.com/office/drawing/2014/main" id="{D147DEEA-6369-4CFD-98A3-90C9AE289E49}"/>
              </a:ext>
            </a:extLst>
          </p:cNvPr>
          <p:cNvSpPr txBox="1">
            <a:spLocks/>
          </p:cNvSpPr>
          <p:nvPr/>
        </p:nvSpPr>
        <p:spPr>
          <a:xfrm>
            <a:off x="543123" y="2815993"/>
            <a:ext cx="5254069"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Run current cell from toolbar from cell itself</a:t>
            </a:r>
            <a:endParaRPr lang="en-US" sz="1600"/>
          </a:p>
        </p:txBody>
      </p:sp>
    </p:spTree>
    <p:extLst>
      <p:ext uri="{BB962C8B-B14F-4D97-AF65-F5344CB8AC3E}">
        <p14:creationId xmlns:p14="http://schemas.microsoft.com/office/powerpoint/2010/main" val="4148823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Cell output</a:t>
            </a:r>
          </a:p>
        </p:txBody>
      </p:sp>
      <p:pic>
        <p:nvPicPr>
          <p:cNvPr id="4" name="Picture 3">
            <a:extLst>
              <a:ext uri="{FF2B5EF4-FFF2-40B4-BE49-F238E27FC236}">
                <a16:creationId xmlns:a16="http://schemas.microsoft.com/office/drawing/2014/main" id="{8393D4D3-8E71-4D09-8B2E-299F57F4617E}"/>
              </a:ext>
            </a:extLst>
          </p:cNvPr>
          <p:cNvPicPr>
            <a:picLocks noChangeAspect="1"/>
          </p:cNvPicPr>
          <p:nvPr/>
        </p:nvPicPr>
        <p:blipFill>
          <a:blip r:embed="rId3"/>
          <a:stretch>
            <a:fillRect/>
          </a:stretch>
        </p:blipFill>
        <p:spPr>
          <a:xfrm>
            <a:off x="829228" y="1734259"/>
            <a:ext cx="6797038" cy="1633904"/>
          </a:xfrm>
          <a:prstGeom prst="rect">
            <a:avLst/>
          </a:prstGeom>
        </p:spPr>
      </p:pic>
      <p:pic>
        <p:nvPicPr>
          <p:cNvPr id="6" name="Picture 5">
            <a:extLst>
              <a:ext uri="{FF2B5EF4-FFF2-40B4-BE49-F238E27FC236}">
                <a16:creationId xmlns:a16="http://schemas.microsoft.com/office/drawing/2014/main" id="{3D832BB4-9D97-4A5D-84D9-986171332998}"/>
              </a:ext>
            </a:extLst>
          </p:cNvPr>
          <p:cNvPicPr>
            <a:picLocks noChangeAspect="1"/>
          </p:cNvPicPr>
          <p:nvPr/>
        </p:nvPicPr>
        <p:blipFill>
          <a:blip r:embed="rId4"/>
          <a:stretch>
            <a:fillRect/>
          </a:stretch>
        </p:blipFill>
        <p:spPr>
          <a:xfrm>
            <a:off x="8159692" y="1922669"/>
            <a:ext cx="1792625" cy="634888"/>
          </a:xfrm>
          <a:prstGeom prst="rect">
            <a:avLst/>
          </a:prstGeom>
          <a:ln>
            <a:noFill/>
          </a:ln>
          <a:effectLst>
            <a:outerShdw blurRad="292100" dist="139700" dir="2700000" algn="tl" rotWithShape="0">
              <a:srgbClr val="333333">
                <a:alpha val="65000"/>
              </a:srgbClr>
            </a:outerShdw>
          </a:effectLst>
        </p:spPr>
      </p:pic>
      <p:sp>
        <p:nvSpPr>
          <p:cNvPr id="7" name="Text Placeholder 7">
            <a:extLst>
              <a:ext uri="{FF2B5EF4-FFF2-40B4-BE49-F238E27FC236}">
                <a16:creationId xmlns:a16="http://schemas.microsoft.com/office/drawing/2014/main" id="{FB39587A-8FB8-429B-93CB-7EA14B4F4D8B}"/>
              </a:ext>
            </a:extLst>
          </p:cNvPr>
          <p:cNvSpPr txBox="1">
            <a:spLocks/>
          </p:cNvSpPr>
          <p:nvPr/>
        </p:nvSpPr>
        <p:spPr>
          <a:xfrm>
            <a:off x="8038254" y="1550019"/>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Clear all cells output  from toolbar</a:t>
            </a:r>
            <a:endParaRPr lang="en-US" sz="1600"/>
          </a:p>
        </p:txBody>
      </p:sp>
      <p:sp>
        <p:nvSpPr>
          <p:cNvPr id="8" name="Text Placeholder 7">
            <a:extLst>
              <a:ext uri="{FF2B5EF4-FFF2-40B4-BE49-F238E27FC236}">
                <a16:creationId xmlns:a16="http://schemas.microsoft.com/office/drawing/2014/main" id="{EA61CB55-000C-4FD2-99E9-ED1A00A51ADD}"/>
              </a:ext>
            </a:extLst>
          </p:cNvPr>
          <p:cNvSpPr txBox="1">
            <a:spLocks/>
          </p:cNvSpPr>
          <p:nvPr/>
        </p:nvSpPr>
        <p:spPr>
          <a:xfrm>
            <a:off x="802024" y="1476024"/>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Cell output</a:t>
            </a:r>
            <a:endParaRPr lang="en-US" sz="1600"/>
          </a:p>
        </p:txBody>
      </p:sp>
      <p:sp>
        <p:nvSpPr>
          <p:cNvPr id="5" name="Rectangle 4">
            <a:extLst>
              <a:ext uri="{FF2B5EF4-FFF2-40B4-BE49-F238E27FC236}">
                <a16:creationId xmlns:a16="http://schemas.microsoft.com/office/drawing/2014/main" id="{B10BB71F-A50C-4869-A77C-1472728C843E}"/>
              </a:ext>
            </a:extLst>
          </p:cNvPr>
          <p:cNvSpPr/>
          <p:nvPr/>
        </p:nvSpPr>
        <p:spPr bwMode="auto">
          <a:xfrm>
            <a:off x="903930" y="2383171"/>
            <a:ext cx="4594454" cy="8964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740094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Spark for Data Science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14507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5" name="Picture 4">
            <a:extLst>
              <a:ext uri="{FF2B5EF4-FFF2-40B4-BE49-F238E27FC236}">
                <a16:creationId xmlns:a16="http://schemas.microsoft.com/office/drawing/2014/main" id="{FF070DE2-23F6-4968-BCFC-834FEFF27C65}"/>
              </a:ext>
            </a:extLst>
          </p:cNvPr>
          <p:cNvPicPr>
            <a:picLocks noChangeAspect="1"/>
          </p:cNvPicPr>
          <p:nvPr/>
        </p:nvPicPr>
        <p:blipFill>
          <a:blip r:embed="rId3"/>
          <a:stretch>
            <a:fillRect/>
          </a:stretch>
        </p:blipFill>
        <p:spPr>
          <a:xfrm>
            <a:off x="609921" y="2084363"/>
            <a:ext cx="5081484" cy="4117269"/>
          </a:xfrm>
          <a:prstGeom prst="rect">
            <a:avLst/>
          </a:prstGeom>
        </p:spPr>
      </p:pic>
      <p:pic>
        <p:nvPicPr>
          <p:cNvPr id="6" name="Picture 5">
            <a:extLst>
              <a:ext uri="{FF2B5EF4-FFF2-40B4-BE49-F238E27FC236}">
                <a16:creationId xmlns:a16="http://schemas.microsoft.com/office/drawing/2014/main" id="{270D4C18-69FF-4FB5-A7BB-4243372B1296}"/>
              </a:ext>
            </a:extLst>
          </p:cNvPr>
          <p:cNvPicPr>
            <a:picLocks noChangeAspect="1"/>
          </p:cNvPicPr>
          <p:nvPr/>
        </p:nvPicPr>
        <p:blipFill>
          <a:blip r:embed="rId4"/>
          <a:stretch>
            <a:fillRect/>
          </a:stretch>
        </p:blipFill>
        <p:spPr>
          <a:xfrm>
            <a:off x="6245404" y="2084363"/>
            <a:ext cx="5181677" cy="4219981"/>
          </a:xfrm>
          <a:prstGeom prst="rect">
            <a:avLst/>
          </a:prstGeom>
        </p:spPr>
      </p:pic>
      <p:sp>
        <p:nvSpPr>
          <p:cNvPr id="7" name="Text Placeholder 7">
            <a:extLst>
              <a:ext uri="{FF2B5EF4-FFF2-40B4-BE49-F238E27FC236}">
                <a16:creationId xmlns:a16="http://schemas.microsoft.com/office/drawing/2014/main" id="{5AAF0EB9-D743-4283-9F71-C6E09FDADECD}"/>
              </a:ext>
            </a:extLst>
          </p:cNvPr>
          <p:cNvSpPr txBox="1">
            <a:spLocks/>
          </p:cNvSpPr>
          <p:nvPr/>
        </p:nvSpPr>
        <p:spPr>
          <a:xfrm>
            <a:off x="552718" y="1486746"/>
            <a:ext cx="6290303"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View </a:t>
            </a:r>
            <a:r>
              <a:rPr lang="en-US" sz="1800" err="1">
                <a:solidFill>
                  <a:schemeClr val="tx2"/>
                </a:solidFill>
                <a:latin typeface="+mj-lt"/>
                <a:cs typeface="Segoe UI Semilight" panose="020B0402040204020203" pitchFamily="34" charset="0"/>
              </a:rPr>
              <a:t>DataFrame</a:t>
            </a:r>
            <a:r>
              <a:rPr lang="en-US" sz="1800">
                <a:solidFill>
                  <a:schemeClr val="tx2"/>
                </a:solidFill>
                <a:latin typeface="+mj-lt"/>
                <a:cs typeface="Segoe UI Semilight" panose="020B0402040204020203" pitchFamily="34" charset="0"/>
              </a:rPr>
              <a:t> content as table or chart</a:t>
            </a:r>
          </a:p>
          <a:p>
            <a:pPr marL="0" lvl="1" indent="0">
              <a:lnSpc>
                <a:spcPct val="110000"/>
              </a:lnSpc>
              <a:spcBef>
                <a:spcPts val="0"/>
              </a:spcBef>
              <a:spcAft>
                <a:spcPts val="600"/>
              </a:spcAft>
              <a:buNone/>
            </a:pPr>
            <a:r>
              <a:rPr lang="en-US" sz="1600">
                <a:gradFill>
                  <a:gsLst>
                    <a:gs pos="1250">
                      <a:srgbClr val="1A1A1A"/>
                    </a:gs>
                    <a:gs pos="100000">
                      <a:srgbClr val="1A1A1A"/>
                    </a:gs>
                  </a:gsLst>
                  <a:lin ang="5400000" scaled="0"/>
                </a:gradFill>
              </a:rPr>
              <a:t>Use the </a:t>
            </a:r>
            <a:r>
              <a:rPr lang="en-US" sz="1600">
                <a:gradFill>
                  <a:gsLst>
                    <a:gs pos="1250">
                      <a:srgbClr val="1A1A1A"/>
                    </a:gs>
                    <a:gs pos="100000">
                      <a:srgbClr val="1A1A1A"/>
                    </a:gs>
                  </a:gsLst>
                  <a:lin ang="5400000" scaled="0"/>
                </a:gradFill>
                <a:latin typeface="Consolas" panose="020B0609020204030204" pitchFamily="49" charset="0"/>
              </a:rPr>
              <a:t>display</a:t>
            </a:r>
            <a:r>
              <a:rPr lang="en-US" sz="1600">
                <a:gradFill>
                  <a:gsLst>
                    <a:gs pos="1250">
                      <a:srgbClr val="1A1A1A"/>
                    </a:gs>
                    <a:gs pos="100000">
                      <a:srgbClr val="1A1A1A"/>
                    </a:gs>
                  </a:gsLst>
                  <a:lin ang="5400000" scaled="0"/>
                </a:gradFill>
              </a:rPr>
              <a:t> function and pass in your </a:t>
            </a:r>
            <a:r>
              <a:rPr lang="en-US" sz="1600" err="1">
                <a:gradFill>
                  <a:gsLst>
                    <a:gs pos="1250">
                      <a:srgbClr val="1A1A1A"/>
                    </a:gs>
                    <a:gs pos="100000">
                      <a:srgbClr val="1A1A1A"/>
                    </a:gs>
                  </a:gsLst>
                  <a:lin ang="5400000" scaled="0"/>
                </a:gradFill>
              </a:rPr>
              <a:t>dataframe</a:t>
            </a:r>
            <a:r>
              <a:rPr lang="en-US" sz="1600">
                <a:gradFill>
                  <a:gsLst>
                    <a:gs pos="1250">
                      <a:srgbClr val="1A1A1A"/>
                    </a:gs>
                    <a:gs pos="100000">
                      <a:srgbClr val="1A1A1A"/>
                    </a:gs>
                  </a:gsLst>
                  <a:lin ang="5400000" scaled="0"/>
                </a:gradFill>
              </a:rPr>
              <a:t>.</a:t>
            </a:r>
          </a:p>
        </p:txBody>
      </p:sp>
    </p:spTree>
    <p:extLst>
      <p:ext uri="{BB962C8B-B14F-4D97-AF65-F5344CB8AC3E}">
        <p14:creationId xmlns:p14="http://schemas.microsoft.com/office/powerpoint/2010/main" val="24724003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Pools – Notebook capabilities</a:t>
            </a:r>
          </a:p>
        </p:txBody>
      </p:sp>
      <p:pic>
        <p:nvPicPr>
          <p:cNvPr id="6" name="Picture 5">
            <a:extLst>
              <a:ext uri="{FF2B5EF4-FFF2-40B4-BE49-F238E27FC236}">
                <a16:creationId xmlns:a16="http://schemas.microsoft.com/office/drawing/2014/main" id="{86EFD8B8-D0BC-43E1-93E5-0DC8AF1E8A23}"/>
              </a:ext>
            </a:extLst>
          </p:cNvPr>
          <p:cNvPicPr>
            <a:picLocks noChangeAspect="1"/>
          </p:cNvPicPr>
          <p:nvPr/>
        </p:nvPicPr>
        <p:blipFill>
          <a:blip r:embed="rId3"/>
          <a:stretch>
            <a:fillRect/>
          </a:stretch>
        </p:blipFill>
        <p:spPr>
          <a:xfrm>
            <a:off x="1165664" y="2159065"/>
            <a:ext cx="3361172" cy="728254"/>
          </a:xfrm>
          <a:prstGeom prst="rect">
            <a:avLst/>
          </a:prstGeom>
        </p:spPr>
      </p:pic>
      <p:pic>
        <p:nvPicPr>
          <p:cNvPr id="5" name="Picture 4">
            <a:extLst>
              <a:ext uri="{FF2B5EF4-FFF2-40B4-BE49-F238E27FC236}">
                <a16:creationId xmlns:a16="http://schemas.microsoft.com/office/drawing/2014/main" id="{7919FCD9-7E90-4CC7-AA13-D5F35F7FE2A7}"/>
              </a:ext>
            </a:extLst>
          </p:cNvPr>
          <p:cNvPicPr>
            <a:picLocks noChangeAspect="1"/>
          </p:cNvPicPr>
          <p:nvPr/>
        </p:nvPicPr>
        <p:blipFill>
          <a:blip r:embed="rId4"/>
          <a:stretch>
            <a:fillRect/>
          </a:stretch>
        </p:blipFill>
        <p:spPr>
          <a:xfrm>
            <a:off x="1165663" y="4176021"/>
            <a:ext cx="1848645" cy="1914001"/>
          </a:xfrm>
          <a:prstGeom prst="rect">
            <a:avLst/>
          </a:prstGeom>
        </p:spPr>
      </p:pic>
      <p:pic>
        <p:nvPicPr>
          <p:cNvPr id="7" name="Picture 6">
            <a:extLst>
              <a:ext uri="{FF2B5EF4-FFF2-40B4-BE49-F238E27FC236}">
                <a16:creationId xmlns:a16="http://schemas.microsoft.com/office/drawing/2014/main" id="{9B880DA8-8B15-4128-A577-75EE884EA6C3}"/>
              </a:ext>
            </a:extLst>
          </p:cNvPr>
          <p:cNvPicPr>
            <a:picLocks noChangeAspect="1"/>
          </p:cNvPicPr>
          <p:nvPr/>
        </p:nvPicPr>
        <p:blipFill>
          <a:blip r:embed="rId5"/>
          <a:stretch>
            <a:fillRect/>
          </a:stretch>
        </p:blipFill>
        <p:spPr>
          <a:xfrm>
            <a:off x="3794291" y="4725673"/>
            <a:ext cx="3931301" cy="782703"/>
          </a:xfrm>
          <a:prstGeom prst="rect">
            <a:avLst/>
          </a:prstGeom>
        </p:spPr>
      </p:pic>
      <p:sp>
        <p:nvSpPr>
          <p:cNvPr id="8" name="Arrow: Right 7">
            <a:extLst>
              <a:ext uri="{FF2B5EF4-FFF2-40B4-BE49-F238E27FC236}">
                <a16:creationId xmlns:a16="http://schemas.microsoft.com/office/drawing/2014/main" id="{7664612B-504D-4D5D-839B-92A861E475E8}"/>
              </a:ext>
            </a:extLst>
          </p:cNvPr>
          <p:cNvSpPr/>
          <p:nvPr/>
        </p:nvSpPr>
        <p:spPr bwMode="auto">
          <a:xfrm>
            <a:off x="3164276" y="4923041"/>
            <a:ext cx="597617" cy="2241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7">
            <a:extLst>
              <a:ext uri="{FF2B5EF4-FFF2-40B4-BE49-F238E27FC236}">
                <a16:creationId xmlns:a16="http://schemas.microsoft.com/office/drawing/2014/main" id="{8E871810-156F-4E3A-82E9-7D06C82BCC83}"/>
              </a:ext>
            </a:extLst>
          </p:cNvPr>
          <p:cNvSpPr txBox="1">
            <a:spLocks/>
          </p:cNvSpPr>
          <p:nvPr/>
        </p:nvSpPr>
        <p:spPr>
          <a:xfrm>
            <a:off x="1100245" y="1709048"/>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Saving (publishing)</a:t>
            </a:r>
            <a:endParaRPr lang="en-US" sz="1600"/>
          </a:p>
        </p:txBody>
      </p:sp>
      <p:sp>
        <p:nvSpPr>
          <p:cNvPr id="11" name="Text Placeholder 7">
            <a:extLst>
              <a:ext uri="{FF2B5EF4-FFF2-40B4-BE49-F238E27FC236}">
                <a16:creationId xmlns:a16="http://schemas.microsoft.com/office/drawing/2014/main" id="{31C98934-679F-408F-A483-C211C277EB84}"/>
              </a:ext>
            </a:extLst>
          </p:cNvPr>
          <p:cNvSpPr txBox="1">
            <a:spLocks/>
          </p:cNvSpPr>
          <p:nvPr/>
        </p:nvSpPr>
        <p:spPr>
          <a:xfrm>
            <a:off x="1100245" y="3807542"/>
            <a:ext cx="3828126"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Exporting (download the .</a:t>
            </a:r>
            <a:r>
              <a:rPr lang="en-US" sz="1800" err="1">
                <a:solidFill>
                  <a:schemeClr val="tx2"/>
                </a:solidFill>
                <a:latin typeface="+mj-lt"/>
                <a:cs typeface="Segoe UI Semilight" panose="020B0402040204020203" pitchFamily="34" charset="0"/>
              </a:rPr>
              <a:t>ipynb</a:t>
            </a:r>
            <a:r>
              <a:rPr lang="en-US" sz="1800">
                <a:solidFill>
                  <a:schemeClr val="tx2"/>
                </a:solidFill>
                <a:latin typeface="+mj-lt"/>
                <a:cs typeface="Segoe UI Semilight" panose="020B0402040204020203" pitchFamily="34" charset="0"/>
              </a:rPr>
              <a:t>)</a:t>
            </a:r>
            <a:endParaRPr lang="en-US" sz="1600"/>
          </a:p>
        </p:txBody>
      </p:sp>
    </p:spTree>
    <p:extLst>
      <p:ext uri="{BB962C8B-B14F-4D97-AF65-F5344CB8AC3E}">
        <p14:creationId xmlns:p14="http://schemas.microsoft.com/office/powerpoint/2010/main" val="2735579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a:t>
            </a:r>
          </a:p>
        </p:txBody>
      </p:sp>
      <p:pic>
        <p:nvPicPr>
          <p:cNvPr id="4" name="Picture 3">
            <a:extLst>
              <a:ext uri="{FF2B5EF4-FFF2-40B4-BE49-F238E27FC236}">
                <a16:creationId xmlns:a16="http://schemas.microsoft.com/office/drawing/2014/main" id="{88FFE442-12FE-45F8-A127-EAC578D4738E}"/>
              </a:ext>
            </a:extLst>
          </p:cNvPr>
          <p:cNvPicPr>
            <a:picLocks noChangeAspect="1"/>
          </p:cNvPicPr>
          <p:nvPr/>
        </p:nvPicPr>
        <p:blipFill>
          <a:blip r:embed="rId2"/>
          <a:stretch>
            <a:fillRect/>
          </a:stretch>
        </p:blipFill>
        <p:spPr>
          <a:xfrm>
            <a:off x="4362478" y="2094017"/>
            <a:ext cx="1829972" cy="989679"/>
          </a:xfrm>
          <a:prstGeom prst="rect">
            <a:avLst/>
          </a:prstGeom>
        </p:spPr>
      </p:pic>
      <p:pic>
        <p:nvPicPr>
          <p:cNvPr id="6" name="Picture 5">
            <a:extLst>
              <a:ext uri="{FF2B5EF4-FFF2-40B4-BE49-F238E27FC236}">
                <a16:creationId xmlns:a16="http://schemas.microsoft.com/office/drawing/2014/main" id="{F6F0FDCA-8161-447A-A604-47CF37CE30FE}"/>
              </a:ext>
            </a:extLst>
          </p:cNvPr>
          <p:cNvPicPr>
            <a:picLocks noChangeAspect="1"/>
          </p:cNvPicPr>
          <p:nvPr/>
        </p:nvPicPr>
        <p:blipFill>
          <a:blip r:embed="rId3"/>
          <a:stretch>
            <a:fillRect/>
          </a:stretch>
        </p:blipFill>
        <p:spPr>
          <a:xfrm>
            <a:off x="6624668" y="2094017"/>
            <a:ext cx="4733651" cy="2530216"/>
          </a:xfrm>
          <a:prstGeom prst="rect">
            <a:avLst/>
          </a:prstGeom>
        </p:spPr>
      </p:pic>
      <p:pic>
        <p:nvPicPr>
          <p:cNvPr id="7" name="Picture 6">
            <a:extLst>
              <a:ext uri="{FF2B5EF4-FFF2-40B4-BE49-F238E27FC236}">
                <a16:creationId xmlns:a16="http://schemas.microsoft.com/office/drawing/2014/main" id="{F78F657D-FD6F-4EC8-B2CC-DC719F28E51A}"/>
              </a:ext>
            </a:extLst>
          </p:cNvPr>
          <p:cNvPicPr>
            <a:picLocks noChangeAspect="1"/>
          </p:cNvPicPr>
          <p:nvPr/>
        </p:nvPicPr>
        <p:blipFill rotWithShape="1">
          <a:blip r:embed="rId4"/>
          <a:srcRect r="59574"/>
          <a:stretch/>
        </p:blipFill>
        <p:spPr>
          <a:xfrm>
            <a:off x="673995" y="1976744"/>
            <a:ext cx="1913607" cy="2530216"/>
          </a:xfrm>
          <a:prstGeom prst="rect">
            <a:avLst/>
          </a:prstGeom>
        </p:spPr>
      </p:pic>
      <p:sp>
        <p:nvSpPr>
          <p:cNvPr id="8" name="Text Placeholder 7">
            <a:extLst>
              <a:ext uri="{FF2B5EF4-FFF2-40B4-BE49-F238E27FC236}">
                <a16:creationId xmlns:a16="http://schemas.microsoft.com/office/drawing/2014/main" id="{1113D775-00E6-4370-BC4E-07EB9D217EE9}"/>
              </a:ext>
            </a:extLst>
          </p:cNvPr>
          <p:cNvSpPr txBox="1">
            <a:spLocks/>
          </p:cNvSpPr>
          <p:nvPr/>
        </p:nvSpPr>
        <p:spPr>
          <a:xfrm>
            <a:off x="4329120" y="1632032"/>
            <a:ext cx="5443967"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Execute a notebook as a step in a new pipeline</a:t>
            </a:r>
            <a:endParaRPr lang="en-US" sz="1600"/>
          </a:p>
        </p:txBody>
      </p:sp>
      <p:sp>
        <p:nvSpPr>
          <p:cNvPr id="13" name="Text Placeholder 7">
            <a:extLst>
              <a:ext uri="{FF2B5EF4-FFF2-40B4-BE49-F238E27FC236}">
                <a16:creationId xmlns:a16="http://schemas.microsoft.com/office/drawing/2014/main" id="{A0F048E5-F2DF-490F-8F37-DACF0964ED1A}"/>
              </a:ext>
            </a:extLst>
          </p:cNvPr>
          <p:cNvSpPr txBox="1">
            <a:spLocks/>
          </p:cNvSpPr>
          <p:nvPr/>
        </p:nvSpPr>
        <p:spPr>
          <a:xfrm>
            <a:off x="570647" y="1636499"/>
            <a:ext cx="365780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800">
                <a:solidFill>
                  <a:schemeClr val="tx2"/>
                </a:solidFill>
                <a:latin typeface="+mj-lt"/>
                <a:cs typeface="Segoe UI Semilight" panose="020B0402040204020203" pitchFamily="34" charset="0"/>
              </a:rPr>
              <a:t>Notebooks are pipeline activities</a:t>
            </a:r>
            <a:endParaRPr lang="en-US" sz="1600"/>
          </a:p>
        </p:txBody>
      </p:sp>
    </p:spTree>
    <p:extLst>
      <p:ext uri="{BB962C8B-B14F-4D97-AF65-F5344CB8AC3E}">
        <p14:creationId xmlns:p14="http://schemas.microsoft.com/office/powerpoint/2010/main" val="3430199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Use in pipelines (2)</a:t>
            </a:r>
          </a:p>
        </p:txBody>
      </p:sp>
      <p:pic>
        <p:nvPicPr>
          <p:cNvPr id="9" name="Picture 8">
            <a:extLst>
              <a:ext uri="{FF2B5EF4-FFF2-40B4-BE49-F238E27FC236}">
                <a16:creationId xmlns:a16="http://schemas.microsoft.com/office/drawing/2014/main" id="{2F95EA6B-0A2B-4FB6-BCD5-45B8AB024CB5}"/>
              </a:ext>
            </a:extLst>
          </p:cNvPr>
          <p:cNvPicPr>
            <a:picLocks noChangeAspect="1"/>
          </p:cNvPicPr>
          <p:nvPr/>
        </p:nvPicPr>
        <p:blipFill>
          <a:blip r:embed="rId2"/>
          <a:stretch>
            <a:fillRect/>
          </a:stretch>
        </p:blipFill>
        <p:spPr>
          <a:xfrm>
            <a:off x="719683" y="2058844"/>
            <a:ext cx="1951347" cy="1129728"/>
          </a:xfrm>
          <a:prstGeom prst="rect">
            <a:avLst/>
          </a:prstGeom>
        </p:spPr>
      </p:pic>
      <p:pic>
        <p:nvPicPr>
          <p:cNvPr id="10" name="Picture 9">
            <a:extLst>
              <a:ext uri="{FF2B5EF4-FFF2-40B4-BE49-F238E27FC236}">
                <a16:creationId xmlns:a16="http://schemas.microsoft.com/office/drawing/2014/main" id="{6A5B9252-14D1-486B-B617-CFBE79EF0869}"/>
              </a:ext>
            </a:extLst>
          </p:cNvPr>
          <p:cNvPicPr>
            <a:picLocks noChangeAspect="1"/>
          </p:cNvPicPr>
          <p:nvPr/>
        </p:nvPicPr>
        <p:blipFill>
          <a:blip r:embed="rId3"/>
          <a:stretch>
            <a:fillRect/>
          </a:stretch>
        </p:blipFill>
        <p:spPr>
          <a:xfrm>
            <a:off x="3110675" y="2043476"/>
            <a:ext cx="2336125" cy="4135970"/>
          </a:xfrm>
          <a:prstGeom prst="rect">
            <a:avLst/>
          </a:prstGeom>
        </p:spPr>
      </p:pic>
      <p:pic>
        <p:nvPicPr>
          <p:cNvPr id="11" name="Picture 10">
            <a:extLst>
              <a:ext uri="{FF2B5EF4-FFF2-40B4-BE49-F238E27FC236}">
                <a16:creationId xmlns:a16="http://schemas.microsoft.com/office/drawing/2014/main" id="{05B5E2F2-42C5-41CE-BCB4-5BEEB57DBBD0}"/>
              </a:ext>
            </a:extLst>
          </p:cNvPr>
          <p:cNvPicPr>
            <a:picLocks noChangeAspect="1"/>
          </p:cNvPicPr>
          <p:nvPr/>
        </p:nvPicPr>
        <p:blipFill>
          <a:blip r:embed="rId4"/>
          <a:stretch>
            <a:fillRect/>
          </a:stretch>
        </p:blipFill>
        <p:spPr>
          <a:xfrm>
            <a:off x="5886446" y="2009661"/>
            <a:ext cx="4733651" cy="2530216"/>
          </a:xfrm>
          <a:prstGeom prst="rect">
            <a:avLst/>
          </a:prstGeom>
        </p:spPr>
      </p:pic>
      <p:sp>
        <p:nvSpPr>
          <p:cNvPr id="12" name="Text Placeholder 7">
            <a:extLst>
              <a:ext uri="{FF2B5EF4-FFF2-40B4-BE49-F238E27FC236}">
                <a16:creationId xmlns:a16="http://schemas.microsoft.com/office/drawing/2014/main" id="{305225E5-8C38-4E27-9778-5D3A7765F770}"/>
              </a:ext>
            </a:extLst>
          </p:cNvPr>
          <p:cNvSpPr txBox="1">
            <a:spLocks/>
          </p:cNvSpPr>
          <p:nvPr/>
        </p:nvSpPr>
        <p:spPr>
          <a:xfrm>
            <a:off x="582598" y="1354213"/>
            <a:ext cx="6573782" cy="36847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lvl="1" indent="0">
              <a:lnSpc>
                <a:spcPct val="110000"/>
              </a:lnSpc>
              <a:spcBef>
                <a:spcPts val="0"/>
              </a:spcBef>
              <a:spcAft>
                <a:spcPts val="600"/>
              </a:spcAft>
              <a:buNone/>
            </a:pPr>
            <a:r>
              <a:rPr lang="en-US" sz="1961">
                <a:solidFill>
                  <a:schemeClr val="tx2"/>
                </a:solidFill>
                <a:latin typeface="+mj-lt"/>
                <a:cs typeface="Segoe UI Semilight" panose="020B0402040204020203" pitchFamily="34" charset="0"/>
              </a:rPr>
              <a:t>Execute a notebook as a step in an existing pipeline</a:t>
            </a:r>
            <a:endParaRPr lang="en-US" sz="1765"/>
          </a:p>
        </p:txBody>
      </p:sp>
    </p:spTree>
    <p:extLst>
      <p:ext uri="{BB962C8B-B14F-4D97-AF65-F5344CB8AC3E}">
        <p14:creationId xmlns:p14="http://schemas.microsoft.com/office/powerpoint/2010/main" val="19208359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SQL Pools</a:t>
            </a:r>
          </a:p>
        </p:txBody>
      </p:sp>
      <p:sp>
        <p:nvSpPr>
          <p:cNvPr id="3" name="Text Placeholder 2">
            <a:extLst>
              <a:ext uri="{FF2B5EF4-FFF2-40B4-BE49-F238E27FC236}">
                <a16:creationId xmlns:a16="http://schemas.microsoft.com/office/drawing/2014/main" id="{F5EF8863-221B-4A22-B7F8-BD03664D7FED}"/>
              </a:ext>
            </a:extLst>
          </p:cNvPr>
          <p:cNvSpPr>
            <a:spLocks noGrp="1"/>
          </p:cNvSpPr>
          <p:nvPr>
            <p:ph type="body" sz="quarter" idx="4294967295"/>
          </p:nvPr>
        </p:nvSpPr>
        <p:spPr>
          <a:xfrm>
            <a:off x="568773" y="1561449"/>
            <a:ext cx="5985433" cy="301749"/>
          </a:xfrm>
        </p:spPr>
        <p:txBody>
          <a:bodyPr/>
          <a:lstStyle/>
          <a:p>
            <a:pPr marL="0" indent="0">
              <a:buNone/>
            </a:pPr>
            <a:r>
              <a:rPr lang="en-US" sz="1961">
                <a:solidFill>
                  <a:schemeClr val="tx2"/>
                </a:solidFill>
              </a:rPr>
              <a:t>Loading a SQL Pool table to a </a:t>
            </a:r>
            <a:r>
              <a:rPr lang="en-US" sz="1961" err="1">
                <a:solidFill>
                  <a:schemeClr val="tx2"/>
                </a:solidFill>
              </a:rPr>
              <a:t>DataFrame</a:t>
            </a:r>
            <a:endParaRPr lang="en-US" sz="1961">
              <a:solidFill>
                <a:schemeClr val="tx2"/>
              </a:solidFill>
            </a:endParaRPr>
          </a:p>
        </p:txBody>
      </p:sp>
      <p:pic>
        <p:nvPicPr>
          <p:cNvPr id="4" name="Picture 3">
            <a:extLst>
              <a:ext uri="{FF2B5EF4-FFF2-40B4-BE49-F238E27FC236}">
                <a16:creationId xmlns:a16="http://schemas.microsoft.com/office/drawing/2014/main" id="{76B9BE76-C73B-49B9-A8DC-CAEEFA7E8AE5}"/>
              </a:ext>
            </a:extLst>
          </p:cNvPr>
          <p:cNvPicPr>
            <a:picLocks noChangeAspect="1"/>
          </p:cNvPicPr>
          <p:nvPr/>
        </p:nvPicPr>
        <p:blipFill>
          <a:blip r:embed="rId2"/>
          <a:stretch>
            <a:fillRect/>
          </a:stretch>
        </p:blipFill>
        <p:spPr>
          <a:xfrm>
            <a:off x="418643" y="1949893"/>
            <a:ext cx="5219154" cy="4061417"/>
          </a:xfrm>
          <a:prstGeom prst="rect">
            <a:avLst/>
          </a:prstGeom>
        </p:spPr>
      </p:pic>
      <p:pic>
        <p:nvPicPr>
          <p:cNvPr id="5" name="Picture 4">
            <a:extLst>
              <a:ext uri="{FF2B5EF4-FFF2-40B4-BE49-F238E27FC236}">
                <a16:creationId xmlns:a16="http://schemas.microsoft.com/office/drawing/2014/main" id="{088E21BE-B01D-4E09-A880-7E0F1BD197D8}"/>
              </a:ext>
            </a:extLst>
          </p:cNvPr>
          <p:cNvPicPr>
            <a:picLocks noChangeAspect="1"/>
          </p:cNvPicPr>
          <p:nvPr/>
        </p:nvPicPr>
        <p:blipFill rotWithShape="1">
          <a:blip r:embed="rId3"/>
          <a:srcRect r="14724"/>
          <a:stretch/>
        </p:blipFill>
        <p:spPr>
          <a:xfrm>
            <a:off x="5797192" y="2560697"/>
            <a:ext cx="5509610" cy="1736606"/>
          </a:xfrm>
          <a:prstGeom prst="rect">
            <a:avLst/>
          </a:prstGeom>
          <a:ln>
            <a:noFill/>
          </a:ln>
          <a:effectLst>
            <a:outerShdw blurRad="292100" dist="139700" dir="2700000" algn="tl" rotWithShape="0">
              <a:srgbClr val="333333">
                <a:alpha val="65000"/>
              </a:srgbClr>
            </a:outerShdw>
          </a:effectLst>
        </p:spPr>
      </p:pic>
      <p:cxnSp>
        <p:nvCxnSpPr>
          <p:cNvPr id="8" name="Connector: Elbow 7">
            <a:extLst>
              <a:ext uri="{FF2B5EF4-FFF2-40B4-BE49-F238E27FC236}">
                <a16:creationId xmlns:a16="http://schemas.microsoft.com/office/drawing/2014/main" id="{69C29223-4501-4CC4-A666-A65B7C67B3AA}"/>
              </a:ext>
            </a:extLst>
          </p:cNvPr>
          <p:cNvCxnSpPr>
            <a:endCxn id="5" idx="2"/>
          </p:cNvCxnSpPr>
          <p:nvPr/>
        </p:nvCxnSpPr>
        <p:spPr>
          <a:xfrm flipV="1">
            <a:off x="5637797" y="4297303"/>
            <a:ext cx="2914200" cy="1223355"/>
          </a:xfrm>
          <a:prstGeom prst="bentConnector2">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870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Notebook capabilities – Querying Parquet Files</a:t>
            </a:r>
          </a:p>
        </p:txBody>
      </p:sp>
      <p:pic>
        <p:nvPicPr>
          <p:cNvPr id="6" name="Picture 5">
            <a:extLst>
              <a:ext uri="{FF2B5EF4-FFF2-40B4-BE49-F238E27FC236}">
                <a16:creationId xmlns:a16="http://schemas.microsoft.com/office/drawing/2014/main" id="{A02C1FF4-3B65-4D4B-9AA2-6F6845180004}"/>
              </a:ext>
            </a:extLst>
          </p:cNvPr>
          <p:cNvPicPr>
            <a:picLocks noChangeAspect="1"/>
          </p:cNvPicPr>
          <p:nvPr/>
        </p:nvPicPr>
        <p:blipFill>
          <a:blip r:embed="rId2"/>
          <a:stretch>
            <a:fillRect/>
          </a:stretch>
        </p:blipFill>
        <p:spPr>
          <a:xfrm>
            <a:off x="573633" y="1391425"/>
            <a:ext cx="6728975" cy="2591964"/>
          </a:xfrm>
          <a:prstGeom prst="rect">
            <a:avLst/>
          </a:prstGeom>
        </p:spPr>
      </p:pic>
      <p:pic>
        <p:nvPicPr>
          <p:cNvPr id="7" name="Picture 6">
            <a:extLst>
              <a:ext uri="{FF2B5EF4-FFF2-40B4-BE49-F238E27FC236}">
                <a16:creationId xmlns:a16="http://schemas.microsoft.com/office/drawing/2014/main" id="{653CDAD4-3438-4C3F-B1A9-88DFE025C8B9}"/>
              </a:ext>
            </a:extLst>
          </p:cNvPr>
          <p:cNvPicPr>
            <a:picLocks noChangeAspect="1"/>
          </p:cNvPicPr>
          <p:nvPr/>
        </p:nvPicPr>
        <p:blipFill>
          <a:blip r:embed="rId3"/>
          <a:stretch>
            <a:fillRect/>
          </a:stretch>
        </p:blipFill>
        <p:spPr>
          <a:xfrm>
            <a:off x="5032581" y="4295172"/>
            <a:ext cx="8085414" cy="2451706"/>
          </a:xfrm>
          <a:prstGeom prst="rect">
            <a:avLst/>
          </a:prstGeom>
        </p:spPr>
      </p:pic>
      <p:sp>
        <p:nvSpPr>
          <p:cNvPr id="8" name="Text Placeholder 2">
            <a:extLst>
              <a:ext uri="{FF2B5EF4-FFF2-40B4-BE49-F238E27FC236}">
                <a16:creationId xmlns:a16="http://schemas.microsoft.com/office/drawing/2014/main" id="{EA5CEE7F-5755-4813-B074-FA940E22A756}"/>
              </a:ext>
            </a:extLst>
          </p:cNvPr>
          <p:cNvSpPr txBox="1">
            <a:spLocks/>
          </p:cNvSpPr>
          <p:nvPr/>
        </p:nvSpPr>
        <p:spPr>
          <a:xfrm>
            <a:off x="606596" y="1113236"/>
            <a:ext cx="4454507" cy="301727"/>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a:solidFill>
                  <a:schemeClr val="tx2"/>
                </a:solidFill>
              </a:rPr>
              <a:t>Loading Parquet files to a </a:t>
            </a:r>
            <a:r>
              <a:rPr lang="en-US" sz="1961" err="1">
                <a:solidFill>
                  <a:schemeClr val="tx2"/>
                </a:solidFill>
              </a:rPr>
              <a:t>DataFrame</a:t>
            </a:r>
            <a:endParaRPr lang="en-US" sz="1961">
              <a:solidFill>
                <a:schemeClr val="tx2"/>
              </a:solidFill>
            </a:endParaRPr>
          </a:p>
        </p:txBody>
      </p:sp>
      <p:cxnSp>
        <p:nvCxnSpPr>
          <p:cNvPr id="10" name="Connector: Elbow 9">
            <a:extLst>
              <a:ext uri="{FF2B5EF4-FFF2-40B4-BE49-F238E27FC236}">
                <a16:creationId xmlns:a16="http://schemas.microsoft.com/office/drawing/2014/main" id="{5DD098C6-5A39-455F-A83D-5931524F6351}"/>
              </a:ext>
            </a:extLst>
          </p:cNvPr>
          <p:cNvCxnSpPr>
            <a:cxnSpLocks/>
          </p:cNvCxnSpPr>
          <p:nvPr/>
        </p:nvCxnSpPr>
        <p:spPr>
          <a:xfrm>
            <a:off x="5182299" y="3354298"/>
            <a:ext cx="2034232" cy="866171"/>
          </a:xfrm>
          <a:prstGeom prst="bentConnector2">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3865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err="1">
                <a:solidFill>
                  <a:srgbClr val="FFFFFF"/>
                </a:solidFill>
                <a:latin typeface="Segoe UI"/>
              </a:rPr>
              <a:t>PyPi</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42709234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6D04-AD87-4675-A5B8-30777205178F}"/>
              </a:ext>
            </a:extLst>
          </p:cNvPr>
          <p:cNvSpPr>
            <a:spLocks noGrp="1"/>
          </p:cNvSpPr>
          <p:nvPr>
            <p:ph type="title"/>
          </p:nvPr>
        </p:nvSpPr>
        <p:spPr>
          <a:xfrm>
            <a:off x="584984" y="2579750"/>
            <a:ext cx="4161390" cy="553982"/>
          </a:xfrm>
        </p:spPr>
        <p:txBody>
          <a:bodyPr/>
          <a:lstStyle/>
          <a:p>
            <a:r>
              <a:rPr lang="en-US" dirty="0"/>
              <a:t>Pop Quiz #4</a:t>
            </a:r>
          </a:p>
        </p:txBody>
      </p:sp>
      <p:sp>
        <p:nvSpPr>
          <p:cNvPr id="3" name="Text Placeholder 2">
            <a:extLst>
              <a:ext uri="{FF2B5EF4-FFF2-40B4-BE49-F238E27FC236}">
                <a16:creationId xmlns:a16="http://schemas.microsoft.com/office/drawing/2014/main" id="{7E1CB7EE-15EA-43B4-9469-7850C2153E4A}"/>
              </a:ext>
            </a:extLst>
          </p:cNvPr>
          <p:cNvSpPr>
            <a:spLocks noGrp="1"/>
          </p:cNvSpPr>
          <p:nvPr>
            <p:ph type="body" sz="quarter" idx="10"/>
          </p:nvPr>
        </p:nvSpPr>
        <p:spPr>
          <a:xfrm>
            <a:off x="585765" y="3535512"/>
            <a:ext cx="4161244" cy="615522"/>
          </a:xfrm>
        </p:spPr>
        <p:txBody>
          <a:bodyPr/>
          <a:lstStyle/>
          <a:p>
            <a:r>
              <a:rPr lang="en-US" dirty="0"/>
              <a:t>What types of library sources are supported in Azure Synapse Spark?</a:t>
            </a:r>
          </a:p>
        </p:txBody>
      </p:sp>
      <p:grpSp>
        <p:nvGrpSpPr>
          <p:cNvPr id="12" name="Group 11">
            <a:extLst>
              <a:ext uri="{FF2B5EF4-FFF2-40B4-BE49-F238E27FC236}">
                <a16:creationId xmlns:a16="http://schemas.microsoft.com/office/drawing/2014/main" id="{BD9ED7C9-5DC1-48C8-8967-AB36E1C8EA6E}"/>
              </a:ext>
            </a:extLst>
          </p:cNvPr>
          <p:cNvGrpSpPr/>
          <p:nvPr/>
        </p:nvGrpSpPr>
        <p:grpSpPr>
          <a:xfrm>
            <a:off x="6802296" y="1334697"/>
            <a:ext cx="4614764" cy="3973535"/>
            <a:chOff x="11271250" y="3702050"/>
            <a:chExt cx="696913" cy="600076"/>
          </a:xfrm>
        </p:grpSpPr>
        <p:sp>
          <p:nvSpPr>
            <p:cNvPr id="13" name="Oval 2026">
              <a:extLst>
                <a:ext uri="{FF2B5EF4-FFF2-40B4-BE49-F238E27FC236}">
                  <a16:creationId xmlns:a16="http://schemas.microsoft.com/office/drawing/2014/main" id="{3C8532FD-0DD4-465D-97BB-333362C4125D}"/>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 name="Freeform 2027">
              <a:extLst>
                <a:ext uri="{FF2B5EF4-FFF2-40B4-BE49-F238E27FC236}">
                  <a16:creationId xmlns:a16="http://schemas.microsoft.com/office/drawing/2014/main" id="{144C7C0E-12DA-473E-8724-815567A72D19}"/>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 name="Freeform 2028">
              <a:extLst>
                <a:ext uri="{FF2B5EF4-FFF2-40B4-BE49-F238E27FC236}">
                  <a16:creationId xmlns:a16="http://schemas.microsoft.com/office/drawing/2014/main" id="{0D1CBE0F-EEED-4B9D-BBBE-69F0DCC2429B}"/>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6" name="Freeform 2029">
              <a:extLst>
                <a:ext uri="{FF2B5EF4-FFF2-40B4-BE49-F238E27FC236}">
                  <a16:creationId xmlns:a16="http://schemas.microsoft.com/office/drawing/2014/main" id="{66C51CE5-8064-46BE-AC74-CE43FE7E134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7" name="Freeform 2030">
              <a:extLst>
                <a:ext uri="{FF2B5EF4-FFF2-40B4-BE49-F238E27FC236}">
                  <a16:creationId xmlns:a16="http://schemas.microsoft.com/office/drawing/2014/main" id="{ED6BBCD2-E447-431A-BA13-21B7F7187921}"/>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8" name="Freeform 2031">
              <a:extLst>
                <a:ext uri="{FF2B5EF4-FFF2-40B4-BE49-F238E27FC236}">
                  <a16:creationId xmlns:a16="http://schemas.microsoft.com/office/drawing/2014/main" id="{94F3DEF9-468E-4C0E-8F2F-4A8447818720}"/>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9" name="Freeform 2032">
              <a:extLst>
                <a:ext uri="{FF2B5EF4-FFF2-40B4-BE49-F238E27FC236}">
                  <a16:creationId xmlns:a16="http://schemas.microsoft.com/office/drawing/2014/main" id="{1F2B0B81-50D5-4292-8FC5-DAF9C1DB6A2D}"/>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2033">
              <a:extLst>
                <a:ext uri="{FF2B5EF4-FFF2-40B4-BE49-F238E27FC236}">
                  <a16:creationId xmlns:a16="http://schemas.microsoft.com/office/drawing/2014/main" id="{393BA742-463C-4ACF-8E5F-0F561C744A60}"/>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2034">
              <a:extLst>
                <a:ext uri="{FF2B5EF4-FFF2-40B4-BE49-F238E27FC236}">
                  <a16:creationId xmlns:a16="http://schemas.microsoft.com/office/drawing/2014/main" id="{DD1EB202-6D37-48DA-B24C-84299A9CA8C8}"/>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2035">
              <a:extLst>
                <a:ext uri="{FF2B5EF4-FFF2-40B4-BE49-F238E27FC236}">
                  <a16:creationId xmlns:a16="http://schemas.microsoft.com/office/drawing/2014/main" id="{453AD712-72FF-4F0E-9D66-656FFF0D6379}"/>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Freeform 2036">
              <a:extLst>
                <a:ext uri="{FF2B5EF4-FFF2-40B4-BE49-F238E27FC236}">
                  <a16:creationId xmlns:a16="http://schemas.microsoft.com/office/drawing/2014/main" id="{F9E288BA-2175-4697-864E-F24A1497E101}"/>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Freeform 2037">
              <a:extLst>
                <a:ext uri="{FF2B5EF4-FFF2-40B4-BE49-F238E27FC236}">
                  <a16:creationId xmlns:a16="http://schemas.microsoft.com/office/drawing/2014/main" id="{3CCAAFAA-16C7-47DF-9A4C-96D6AEBD779E}"/>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Freeform 2038">
              <a:extLst>
                <a:ext uri="{FF2B5EF4-FFF2-40B4-BE49-F238E27FC236}">
                  <a16:creationId xmlns:a16="http://schemas.microsoft.com/office/drawing/2014/main" id="{E1F7BFC3-A0E8-47CD-AB58-3185A57CB1E0}"/>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Freeform 2039">
              <a:extLst>
                <a:ext uri="{FF2B5EF4-FFF2-40B4-BE49-F238E27FC236}">
                  <a16:creationId xmlns:a16="http://schemas.microsoft.com/office/drawing/2014/main" id="{028A8B00-97DE-49BA-AE9C-196F6368E196}"/>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Freeform 2040">
              <a:extLst>
                <a:ext uri="{FF2B5EF4-FFF2-40B4-BE49-F238E27FC236}">
                  <a16:creationId xmlns:a16="http://schemas.microsoft.com/office/drawing/2014/main" id="{D638E175-4E96-4514-B995-6F2F411E9D2B}"/>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Oval 2041">
              <a:extLst>
                <a:ext uri="{FF2B5EF4-FFF2-40B4-BE49-F238E27FC236}">
                  <a16:creationId xmlns:a16="http://schemas.microsoft.com/office/drawing/2014/main" id="{4EF8022A-F134-497D-90D2-C8E6672646DF}"/>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Freeform 2042">
              <a:extLst>
                <a:ext uri="{FF2B5EF4-FFF2-40B4-BE49-F238E27FC236}">
                  <a16:creationId xmlns:a16="http://schemas.microsoft.com/office/drawing/2014/main" id="{9378A8CB-DFCB-4EC4-878D-CE5434F257D5}"/>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2043">
              <a:extLst>
                <a:ext uri="{FF2B5EF4-FFF2-40B4-BE49-F238E27FC236}">
                  <a16:creationId xmlns:a16="http://schemas.microsoft.com/office/drawing/2014/main" id="{58311F72-7CD1-47AE-AD81-84A2F9E85881}"/>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Freeform 2044">
              <a:extLst>
                <a:ext uri="{FF2B5EF4-FFF2-40B4-BE49-F238E27FC236}">
                  <a16:creationId xmlns:a16="http://schemas.microsoft.com/office/drawing/2014/main" id="{1AC26410-AFAD-49A2-816F-8AD176DA9F47}"/>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Freeform 2045">
              <a:extLst>
                <a:ext uri="{FF2B5EF4-FFF2-40B4-BE49-F238E27FC236}">
                  <a16:creationId xmlns:a16="http://schemas.microsoft.com/office/drawing/2014/main" id="{FE23AEE3-5642-4F07-A530-1CF4FFD11CA5}"/>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2046">
              <a:extLst>
                <a:ext uri="{FF2B5EF4-FFF2-40B4-BE49-F238E27FC236}">
                  <a16:creationId xmlns:a16="http://schemas.microsoft.com/office/drawing/2014/main" id="{EB475866-66E7-429E-A3A2-A89D223469CA}"/>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2047">
              <a:extLst>
                <a:ext uri="{FF2B5EF4-FFF2-40B4-BE49-F238E27FC236}">
                  <a16:creationId xmlns:a16="http://schemas.microsoft.com/office/drawing/2014/main" id="{30AF027E-D9ED-4E34-B415-F15731A8E01D}"/>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2048">
              <a:extLst>
                <a:ext uri="{FF2B5EF4-FFF2-40B4-BE49-F238E27FC236}">
                  <a16:creationId xmlns:a16="http://schemas.microsoft.com/office/drawing/2014/main" id="{E840A149-563E-418C-93E8-A77296824F74}"/>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Freeform 2049">
              <a:extLst>
                <a:ext uri="{FF2B5EF4-FFF2-40B4-BE49-F238E27FC236}">
                  <a16:creationId xmlns:a16="http://schemas.microsoft.com/office/drawing/2014/main" id="{A25EF9F9-F2D3-496E-996D-1FEB37B9CAE5}"/>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Freeform 2050">
              <a:extLst>
                <a:ext uri="{FF2B5EF4-FFF2-40B4-BE49-F238E27FC236}">
                  <a16:creationId xmlns:a16="http://schemas.microsoft.com/office/drawing/2014/main" id="{526F44C6-510F-4A14-857A-350481190F2C}"/>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Freeform 2051">
              <a:extLst>
                <a:ext uri="{FF2B5EF4-FFF2-40B4-BE49-F238E27FC236}">
                  <a16:creationId xmlns:a16="http://schemas.microsoft.com/office/drawing/2014/main" id="{3D93B1A9-35FD-405E-931C-83201930E4BC}"/>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2052">
              <a:extLst>
                <a:ext uri="{FF2B5EF4-FFF2-40B4-BE49-F238E27FC236}">
                  <a16:creationId xmlns:a16="http://schemas.microsoft.com/office/drawing/2014/main" id="{0FF71B94-5A21-4479-BF84-63DD9DA5AA7C}"/>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Freeform 2053">
              <a:extLst>
                <a:ext uri="{FF2B5EF4-FFF2-40B4-BE49-F238E27FC236}">
                  <a16:creationId xmlns:a16="http://schemas.microsoft.com/office/drawing/2014/main" id="{92CF7C76-B7F5-4211-A630-620AAFD3D0E5}"/>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2054">
              <a:extLst>
                <a:ext uri="{FF2B5EF4-FFF2-40B4-BE49-F238E27FC236}">
                  <a16:creationId xmlns:a16="http://schemas.microsoft.com/office/drawing/2014/main" id="{D62950A9-AC74-4122-B89F-1E623C40C499}"/>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Freeform 2055">
              <a:extLst>
                <a:ext uri="{FF2B5EF4-FFF2-40B4-BE49-F238E27FC236}">
                  <a16:creationId xmlns:a16="http://schemas.microsoft.com/office/drawing/2014/main" id="{D609821E-C117-4722-A86F-B7D62686C30C}"/>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Freeform 2056">
              <a:extLst>
                <a:ext uri="{FF2B5EF4-FFF2-40B4-BE49-F238E27FC236}">
                  <a16:creationId xmlns:a16="http://schemas.microsoft.com/office/drawing/2014/main" id="{737BECB5-2C79-4D7B-8E6A-36019EDA594E}"/>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Freeform 2057">
              <a:extLst>
                <a:ext uri="{FF2B5EF4-FFF2-40B4-BE49-F238E27FC236}">
                  <a16:creationId xmlns:a16="http://schemas.microsoft.com/office/drawing/2014/main" id="{C081ACFB-27CE-4847-95D2-44C99F58696E}"/>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2058">
              <a:extLst>
                <a:ext uri="{FF2B5EF4-FFF2-40B4-BE49-F238E27FC236}">
                  <a16:creationId xmlns:a16="http://schemas.microsoft.com/office/drawing/2014/main" id="{FBD44737-6E7C-40CB-AC76-E8EE0318FC36}"/>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Oval 2059">
              <a:extLst>
                <a:ext uri="{FF2B5EF4-FFF2-40B4-BE49-F238E27FC236}">
                  <a16:creationId xmlns:a16="http://schemas.microsoft.com/office/drawing/2014/main" id="{8659D6DC-300A-41F7-ADFF-7FE7D6B6BED5}"/>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Freeform 2060">
              <a:extLst>
                <a:ext uri="{FF2B5EF4-FFF2-40B4-BE49-F238E27FC236}">
                  <a16:creationId xmlns:a16="http://schemas.microsoft.com/office/drawing/2014/main" id="{30C2204E-A7F5-4C08-83B5-92402BEB1B7C}"/>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Freeform 2061">
              <a:extLst>
                <a:ext uri="{FF2B5EF4-FFF2-40B4-BE49-F238E27FC236}">
                  <a16:creationId xmlns:a16="http://schemas.microsoft.com/office/drawing/2014/main" id="{8C8A0B75-37B3-4558-BECB-3CBF5A1BCAC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Freeform 2062">
              <a:extLst>
                <a:ext uri="{FF2B5EF4-FFF2-40B4-BE49-F238E27FC236}">
                  <a16:creationId xmlns:a16="http://schemas.microsoft.com/office/drawing/2014/main" id="{165DFCA9-E574-4EA0-8027-A42849204A5B}"/>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Oval 2063">
              <a:extLst>
                <a:ext uri="{FF2B5EF4-FFF2-40B4-BE49-F238E27FC236}">
                  <a16:creationId xmlns:a16="http://schemas.microsoft.com/office/drawing/2014/main" id="{B2CB081E-FA5E-459A-984A-8AAE653D3E3C}"/>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Freeform 2064">
              <a:extLst>
                <a:ext uri="{FF2B5EF4-FFF2-40B4-BE49-F238E27FC236}">
                  <a16:creationId xmlns:a16="http://schemas.microsoft.com/office/drawing/2014/main" id="{464D0E91-16B2-41D4-9081-EE2F2EF79631}"/>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Freeform 2065">
              <a:extLst>
                <a:ext uri="{FF2B5EF4-FFF2-40B4-BE49-F238E27FC236}">
                  <a16:creationId xmlns:a16="http://schemas.microsoft.com/office/drawing/2014/main" id="{8C957DCB-B776-4ED0-A769-BAC626B76F01}"/>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2066">
              <a:extLst>
                <a:ext uri="{FF2B5EF4-FFF2-40B4-BE49-F238E27FC236}">
                  <a16:creationId xmlns:a16="http://schemas.microsoft.com/office/drawing/2014/main" id="{7C5721D8-DB7B-448F-AAA9-496AC1AF461D}"/>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2067">
              <a:extLst>
                <a:ext uri="{FF2B5EF4-FFF2-40B4-BE49-F238E27FC236}">
                  <a16:creationId xmlns:a16="http://schemas.microsoft.com/office/drawing/2014/main" id="{511CEF7D-1CAC-4501-AB1D-2208B41EEB27}"/>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2068">
              <a:extLst>
                <a:ext uri="{FF2B5EF4-FFF2-40B4-BE49-F238E27FC236}">
                  <a16:creationId xmlns:a16="http://schemas.microsoft.com/office/drawing/2014/main" id="{B1810310-74F1-4675-B6C2-49C7A34F37E7}"/>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Rectangle 2069">
              <a:extLst>
                <a:ext uri="{FF2B5EF4-FFF2-40B4-BE49-F238E27FC236}">
                  <a16:creationId xmlns:a16="http://schemas.microsoft.com/office/drawing/2014/main" id="{A1B41283-3C2A-4D4F-B4F9-B6A6535B1090}"/>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Rectangle 2070">
              <a:extLst>
                <a:ext uri="{FF2B5EF4-FFF2-40B4-BE49-F238E27FC236}">
                  <a16:creationId xmlns:a16="http://schemas.microsoft.com/office/drawing/2014/main" id="{75D60712-8CF9-49F3-896E-1F9088C87E20}"/>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2071">
              <a:extLst>
                <a:ext uri="{FF2B5EF4-FFF2-40B4-BE49-F238E27FC236}">
                  <a16:creationId xmlns:a16="http://schemas.microsoft.com/office/drawing/2014/main" id="{F017FB65-322D-40B3-BAE4-DBBFA9A5C3AA}"/>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2072">
              <a:extLst>
                <a:ext uri="{FF2B5EF4-FFF2-40B4-BE49-F238E27FC236}">
                  <a16:creationId xmlns:a16="http://schemas.microsoft.com/office/drawing/2014/main" id="{3DE5B487-D8A6-407F-859D-61E54D68CF99}"/>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2073">
              <a:extLst>
                <a:ext uri="{FF2B5EF4-FFF2-40B4-BE49-F238E27FC236}">
                  <a16:creationId xmlns:a16="http://schemas.microsoft.com/office/drawing/2014/main" id="{1F27FCA5-459E-4735-BFAC-BDF61766C868}"/>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2074">
              <a:extLst>
                <a:ext uri="{FF2B5EF4-FFF2-40B4-BE49-F238E27FC236}">
                  <a16:creationId xmlns:a16="http://schemas.microsoft.com/office/drawing/2014/main" id="{6BBFD436-0E47-4323-8FA2-15B5503788FE}"/>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2075">
              <a:extLst>
                <a:ext uri="{FF2B5EF4-FFF2-40B4-BE49-F238E27FC236}">
                  <a16:creationId xmlns:a16="http://schemas.microsoft.com/office/drawing/2014/main" id="{CA73BA96-B662-42F3-9A5A-F69064F157F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Rectangle 2076">
              <a:extLst>
                <a:ext uri="{FF2B5EF4-FFF2-40B4-BE49-F238E27FC236}">
                  <a16:creationId xmlns:a16="http://schemas.microsoft.com/office/drawing/2014/main" id="{7EE37C3A-9E7E-4B1D-94AE-195067FB650D}"/>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Rectangle 2077">
              <a:extLst>
                <a:ext uri="{FF2B5EF4-FFF2-40B4-BE49-F238E27FC236}">
                  <a16:creationId xmlns:a16="http://schemas.microsoft.com/office/drawing/2014/main" id="{3FECFA69-9012-4376-A9E4-7C6173F6B75E}"/>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2078">
              <a:extLst>
                <a:ext uri="{FF2B5EF4-FFF2-40B4-BE49-F238E27FC236}">
                  <a16:creationId xmlns:a16="http://schemas.microsoft.com/office/drawing/2014/main" id="{5E4C4FFD-541B-4F30-9602-D09BEF740F2A}"/>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Freeform 2079">
              <a:extLst>
                <a:ext uri="{FF2B5EF4-FFF2-40B4-BE49-F238E27FC236}">
                  <a16:creationId xmlns:a16="http://schemas.microsoft.com/office/drawing/2014/main" id="{46059B42-F1CF-4763-AEB1-9F8E9700380B}"/>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Freeform 2080">
              <a:extLst>
                <a:ext uri="{FF2B5EF4-FFF2-40B4-BE49-F238E27FC236}">
                  <a16:creationId xmlns:a16="http://schemas.microsoft.com/office/drawing/2014/main" id="{461B74B3-7E08-4E94-8389-0DD8EBF7674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Freeform 2081">
              <a:extLst>
                <a:ext uri="{FF2B5EF4-FFF2-40B4-BE49-F238E27FC236}">
                  <a16:creationId xmlns:a16="http://schemas.microsoft.com/office/drawing/2014/main" id="{54D5BBCB-D6FE-4CD4-9A9D-72F77F247481}"/>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Freeform 2082">
              <a:extLst>
                <a:ext uri="{FF2B5EF4-FFF2-40B4-BE49-F238E27FC236}">
                  <a16:creationId xmlns:a16="http://schemas.microsoft.com/office/drawing/2014/main" id="{20CAA85C-27D1-4E8A-982B-5F13A05D843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Freeform 2083">
              <a:extLst>
                <a:ext uri="{FF2B5EF4-FFF2-40B4-BE49-F238E27FC236}">
                  <a16:creationId xmlns:a16="http://schemas.microsoft.com/office/drawing/2014/main" id="{DE100B7D-B06A-4108-8748-34233DC58549}"/>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Freeform 2084">
              <a:extLst>
                <a:ext uri="{FF2B5EF4-FFF2-40B4-BE49-F238E27FC236}">
                  <a16:creationId xmlns:a16="http://schemas.microsoft.com/office/drawing/2014/main" id="{6D57A34D-97E7-4B79-91AB-E6834DDBE572}"/>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Freeform 2085">
              <a:extLst>
                <a:ext uri="{FF2B5EF4-FFF2-40B4-BE49-F238E27FC236}">
                  <a16:creationId xmlns:a16="http://schemas.microsoft.com/office/drawing/2014/main" id="{221A0318-F810-4762-8D02-429C3B3A3471}"/>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Freeform 2086">
              <a:extLst>
                <a:ext uri="{FF2B5EF4-FFF2-40B4-BE49-F238E27FC236}">
                  <a16:creationId xmlns:a16="http://schemas.microsoft.com/office/drawing/2014/main" id="{32B32E7C-6394-4DF3-A576-BD0EB7D3BDAB}"/>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Freeform 2087">
              <a:extLst>
                <a:ext uri="{FF2B5EF4-FFF2-40B4-BE49-F238E27FC236}">
                  <a16:creationId xmlns:a16="http://schemas.microsoft.com/office/drawing/2014/main" id="{A72654CB-DA10-442B-9A36-A88495887D14}"/>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Freeform 2088">
              <a:extLst>
                <a:ext uri="{FF2B5EF4-FFF2-40B4-BE49-F238E27FC236}">
                  <a16:creationId xmlns:a16="http://schemas.microsoft.com/office/drawing/2014/main" id="{FFE816C7-46A8-43CA-95A9-8F354778F722}"/>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79" name="Rectangle 78">
            <a:extLst>
              <a:ext uri="{FF2B5EF4-FFF2-40B4-BE49-F238E27FC236}">
                <a16:creationId xmlns:a16="http://schemas.microsoft.com/office/drawing/2014/main" id="{A3F8D7BC-7AD9-44C7-850E-68F3772944D5}"/>
              </a:ext>
            </a:extLst>
          </p:cNvPr>
          <p:cNvSpPr/>
          <p:nvPr/>
        </p:nvSpPr>
        <p:spPr>
          <a:xfrm>
            <a:off x="1464889" y="-804967"/>
            <a:ext cx="6094271" cy="923068"/>
          </a:xfrm>
          <a:prstGeom prst="rect">
            <a:avLst/>
          </a:prstGeom>
        </p:spPr>
        <p:txBody>
          <a:bodyPr>
            <a:spAutoFit/>
          </a:bodyPr>
          <a:lstStyle/>
          <a:p>
            <a:pPr defTabSz="914016">
              <a:defRPr/>
            </a:pPr>
            <a:endParaRPr lang="en-US" sz="1765" dirty="0">
              <a:solidFill>
                <a:srgbClr val="1A1A1A"/>
              </a:solidFill>
              <a:latin typeface="Segoe UI"/>
            </a:endParaRPr>
          </a:p>
          <a:p>
            <a:pPr defTabSz="914016">
              <a:defRPr/>
            </a:pPr>
            <a:endParaRPr lang="en-US" sz="1765" dirty="0">
              <a:solidFill>
                <a:srgbClr val="1A1A1A"/>
              </a:solidFill>
              <a:latin typeface="Segoe UI"/>
            </a:endParaRPr>
          </a:p>
          <a:p>
            <a:pPr marL="914016" lvl="2" defTabSz="914016">
              <a:defRPr/>
            </a:pPr>
            <a:endParaRPr lang="en-US" sz="1765" dirty="0">
              <a:solidFill>
                <a:srgbClr val="1A1A1A"/>
              </a:solidFill>
              <a:latin typeface="Segoe UI"/>
            </a:endParaRPr>
          </a:p>
        </p:txBody>
      </p:sp>
      <p:sp>
        <p:nvSpPr>
          <p:cNvPr id="7" name="Rectangle: Rounded Corners 6">
            <a:extLst>
              <a:ext uri="{FF2B5EF4-FFF2-40B4-BE49-F238E27FC236}">
                <a16:creationId xmlns:a16="http://schemas.microsoft.com/office/drawing/2014/main" id="{4808107F-FEC2-4786-8721-3E929E344669}"/>
              </a:ext>
            </a:extLst>
          </p:cNvPr>
          <p:cNvSpPr/>
          <p:nvPr/>
        </p:nvSpPr>
        <p:spPr bwMode="auto">
          <a:xfrm>
            <a:off x="351526"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Maven</a:t>
            </a:r>
          </a:p>
        </p:txBody>
      </p:sp>
      <p:sp>
        <p:nvSpPr>
          <p:cNvPr id="8" name="Rectangle: Rounded Corners 7">
            <a:extLst>
              <a:ext uri="{FF2B5EF4-FFF2-40B4-BE49-F238E27FC236}">
                <a16:creationId xmlns:a16="http://schemas.microsoft.com/office/drawing/2014/main" id="{F532BBF8-12B5-4BEF-B6D6-F6D025C0CD81}"/>
              </a:ext>
            </a:extLst>
          </p:cNvPr>
          <p:cNvSpPr/>
          <p:nvPr/>
        </p:nvSpPr>
        <p:spPr bwMode="auto">
          <a:xfrm>
            <a:off x="1937905" y="5036480"/>
            <a:ext cx="1371530"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Spark</a:t>
            </a:r>
          </a:p>
        </p:txBody>
      </p:sp>
      <p:sp>
        <p:nvSpPr>
          <p:cNvPr id="10" name="Rectangle: Rounded Corners 9">
            <a:extLst>
              <a:ext uri="{FF2B5EF4-FFF2-40B4-BE49-F238E27FC236}">
                <a16:creationId xmlns:a16="http://schemas.microsoft.com/office/drawing/2014/main" id="{8FC601E8-A418-4816-925B-1E55C1C6CEAD}"/>
              </a:ext>
            </a:extLst>
          </p:cNvPr>
          <p:cNvSpPr/>
          <p:nvPr/>
        </p:nvSpPr>
        <p:spPr bwMode="auto">
          <a:xfrm>
            <a:off x="3524285" y="5036480"/>
            <a:ext cx="1371530"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err="1">
                <a:solidFill>
                  <a:srgbClr val="FFFFFF"/>
                </a:solidFill>
                <a:latin typeface="Segoe UI"/>
              </a:rPr>
              <a:t>PyPi</a:t>
            </a:r>
            <a:endParaRPr lang="en-US" sz="2353" b="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4B678E3-8D5F-4D18-A1E6-E8F1BFAF864C}"/>
              </a:ext>
            </a:extLst>
          </p:cNvPr>
          <p:cNvGrpSpPr/>
          <p:nvPr/>
        </p:nvGrpSpPr>
        <p:grpSpPr>
          <a:xfrm>
            <a:off x="2439418" y="2464929"/>
            <a:ext cx="689929" cy="689929"/>
            <a:chOff x="2470513" y="2378140"/>
            <a:chExt cx="933687" cy="933687"/>
          </a:xfrm>
        </p:grpSpPr>
        <p:sp>
          <p:nvSpPr>
            <p:cNvPr id="90" name="Oval 89">
              <a:extLst>
                <a:ext uri="{FF2B5EF4-FFF2-40B4-BE49-F238E27FC236}">
                  <a16:creationId xmlns:a16="http://schemas.microsoft.com/office/drawing/2014/main" id="{AC8C66D5-482E-4C68-9171-1284C9D68DD1}"/>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91" name="Freeform: Shape 90">
              <a:extLst>
                <a:ext uri="{FF2B5EF4-FFF2-40B4-BE49-F238E27FC236}">
                  <a16:creationId xmlns:a16="http://schemas.microsoft.com/office/drawing/2014/main" id="{8DF318D9-6A5C-4DB4-A2CA-A718C5B7A1A8}"/>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aphic 146">
              <a:extLst>
                <a:ext uri="{FF2B5EF4-FFF2-40B4-BE49-F238E27FC236}">
                  <a16:creationId xmlns:a16="http://schemas.microsoft.com/office/drawing/2014/main" id="{38DED14B-5080-4ADB-8811-BC98474E6F8C}"/>
                </a:ext>
              </a:extLst>
            </p:cNvPr>
            <p:cNvGrpSpPr/>
            <p:nvPr/>
          </p:nvGrpSpPr>
          <p:grpSpPr>
            <a:xfrm>
              <a:off x="2797878" y="2589936"/>
              <a:ext cx="272160" cy="517104"/>
              <a:chOff x="5751558" y="4279944"/>
              <a:chExt cx="422188" cy="802159"/>
            </a:xfrm>
          </p:grpSpPr>
          <p:sp>
            <p:nvSpPr>
              <p:cNvPr id="93" name="Freeform: Shape 92">
                <a:extLst>
                  <a:ext uri="{FF2B5EF4-FFF2-40B4-BE49-F238E27FC236}">
                    <a16:creationId xmlns:a16="http://schemas.microsoft.com/office/drawing/2014/main" id="{654A0683-4BBE-436D-8E6F-39720F0630A7}"/>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94" name="Freeform: Shape 93">
                <a:extLst>
                  <a:ext uri="{FF2B5EF4-FFF2-40B4-BE49-F238E27FC236}">
                    <a16:creationId xmlns:a16="http://schemas.microsoft.com/office/drawing/2014/main" id="{C98E7A36-B0CE-44A4-A501-664A705A933A}"/>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29817968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Machine Learning in Azure Synapse Analytics</a:t>
            </a:r>
          </a:p>
        </p:txBody>
      </p:sp>
    </p:spTree>
    <p:extLst>
      <p:ext uri="{BB962C8B-B14F-4D97-AF65-F5344CB8AC3E}">
        <p14:creationId xmlns:p14="http://schemas.microsoft.com/office/powerpoint/2010/main" val="267166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atabricks - Crunchbase Company Profile &amp; Funding">
            <a:extLst>
              <a:ext uri="{FF2B5EF4-FFF2-40B4-BE49-F238E27FC236}">
                <a16:creationId xmlns:a16="http://schemas.microsoft.com/office/drawing/2014/main" id="{26ED7111-CEDB-458F-882C-2BFFFB294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815914" y="4580184"/>
            <a:ext cx="436846" cy="436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18183E3-CABD-4767-967B-E1D256CD901C}"/>
              </a:ext>
            </a:extLst>
          </p:cNvPr>
          <p:cNvSpPr>
            <a:spLocks noGrp="1"/>
          </p:cNvSpPr>
          <p:nvPr>
            <p:ph type="title"/>
          </p:nvPr>
        </p:nvSpPr>
        <p:spPr/>
        <p:txBody>
          <a:bodyPr/>
          <a:lstStyle/>
          <a:p>
            <a:r>
              <a:rPr lang="en-US" dirty="0"/>
              <a:t>Synapse Analytics and the Machine Learning Process</a:t>
            </a:r>
          </a:p>
        </p:txBody>
      </p:sp>
      <p:sp>
        <p:nvSpPr>
          <p:cNvPr id="5" name="Rectangle 4">
            <a:extLst>
              <a:ext uri="{FF2B5EF4-FFF2-40B4-BE49-F238E27FC236}">
                <a16:creationId xmlns:a16="http://schemas.microsoft.com/office/drawing/2014/main" id="{03B842C5-D98C-4C13-A8EB-49B012C271F5}"/>
              </a:ext>
            </a:extLst>
          </p:cNvPr>
          <p:cNvSpPr/>
          <p:nvPr/>
        </p:nvSpPr>
        <p:spPr bwMode="auto">
          <a:xfrm>
            <a:off x="1589857" y="2737350"/>
            <a:ext cx="2608555"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Synapse Analytics</a:t>
            </a:r>
          </a:p>
        </p:txBody>
      </p:sp>
      <p:sp>
        <p:nvSpPr>
          <p:cNvPr id="7" name="Rectangle 6">
            <a:extLst>
              <a:ext uri="{FF2B5EF4-FFF2-40B4-BE49-F238E27FC236}">
                <a16:creationId xmlns:a16="http://schemas.microsoft.com/office/drawing/2014/main" id="{0AF6F29F-83D6-4DF6-8D35-C28A001B9FF6}"/>
              </a:ext>
            </a:extLst>
          </p:cNvPr>
          <p:cNvSpPr/>
          <p:nvPr/>
        </p:nvSpPr>
        <p:spPr bwMode="auto">
          <a:xfrm>
            <a:off x="1965115" y="337186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Spark Notebook</a:t>
            </a:r>
          </a:p>
        </p:txBody>
      </p:sp>
      <p:sp>
        <p:nvSpPr>
          <p:cNvPr id="8" name="Rectangle 7">
            <a:extLst>
              <a:ext uri="{FF2B5EF4-FFF2-40B4-BE49-F238E27FC236}">
                <a16:creationId xmlns:a16="http://schemas.microsoft.com/office/drawing/2014/main" id="{025493A1-4254-4C33-9A28-757E2111EADB}"/>
              </a:ext>
            </a:extLst>
          </p:cNvPr>
          <p:cNvSpPr/>
          <p:nvPr/>
        </p:nvSpPr>
        <p:spPr bwMode="auto">
          <a:xfrm>
            <a:off x="2122251" y="394685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15" name="Picture 14">
            <a:extLst>
              <a:ext uri="{FF2B5EF4-FFF2-40B4-BE49-F238E27FC236}">
                <a16:creationId xmlns:a16="http://schemas.microsoft.com/office/drawing/2014/main" id="{A67FC7BC-E923-4B6E-9206-246E28D09097}"/>
              </a:ext>
            </a:extLst>
          </p:cNvPr>
          <p:cNvPicPr>
            <a:picLocks noChangeAspect="1"/>
          </p:cNvPicPr>
          <p:nvPr/>
        </p:nvPicPr>
        <p:blipFill>
          <a:blip r:embed="rId4"/>
          <a:stretch>
            <a:fillRect/>
          </a:stretch>
        </p:blipFill>
        <p:spPr>
          <a:xfrm>
            <a:off x="2110346" y="3474247"/>
            <a:ext cx="366663" cy="366663"/>
          </a:xfrm>
          <a:prstGeom prst="rect">
            <a:avLst/>
          </a:prstGeom>
        </p:spPr>
      </p:pic>
      <p:sp>
        <p:nvSpPr>
          <p:cNvPr id="16" name="Rectangle 15">
            <a:extLst>
              <a:ext uri="{FF2B5EF4-FFF2-40B4-BE49-F238E27FC236}">
                <a16:creationId xmlns:a16="http://schemas.microsoft.com/office/drawing/2014/main" id="{864F19F2-90EC-43AB-8782-E998549FEEFE}"/>
              </a:ext>
            </a:extLst>
          </p:cNvPr>
          <p:cNvSpPr/>
          <p:nvPr/>
        </p:nvSpPr>
        <p:spPr bwMode="auto">
          <a:xfrm>
            <a:off x="4757448"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sp>
        <p:nvSpPr>
          <p:cNvPr id="18" name="Rectangle 17">
            <a:extLst>
              <a:ext uri="{FF2B5EF4-FFF2-40B4-BE49-F238E27FC236}">
                <a16:creationId xmlns:a16="http://schemas.microsoft.com/office/drawing/2014/main" id="{E5AB84F7-5A9B-4383-84A6-63B9DBBAE11C}"/>
              </a:ext>
            </a:extLst>
          </p:cNvPr>
          <p:cNvSpPr/>
          <p:nvPr/>
        </p:nvSpPr>
        <p:spPr bwMode="auto">
          <a:xfrm>
            <a:off x="5132706"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19" name="Rectangle 18">
            <a:extLst>
              <a:ext uri="{FF2B5EF4-FFF2-40B4-BE49-F238E27FC236}">
                <a16:creationId xmlns:a16="http://schemas.microsoft.com/office/drawing/2014/main" id="{3614B2B0-E241-4784-A84A-A47F0487C717}"/>
              </a:ext>
            </a:extLst>
          </p:cNvPr>
          <p:cNvSpPr/>
          <p:nvPr/>
        </p:nvSpPr>
        <p:spPr bwMode="auto">
          <a:xfrm>
            <a:off x="5289841"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26" name="Picture 25">
            <a:extLst>
              <a:ext uri="{FF2B5EF4-FFF2-40B4-BE49-F238E27FC236}">
                <a16:creationId xmlns:a16="http://schemas.microsoft.com/office/drawing/2014/main" id="{89D11433-B4C7-4856-83DE-467B4F23F84E}"/>
              </a:ext>
            </a:extLst>
          </p:cNvPr>
          <p:cNvPicPr>
            <a:picLocks noChangeAspect="1"/>
          </p:cNvPicPr>
          <p:nvPr/>
        </p:nvPicPr>
        <p:blipFill>
          <a:blip r:embed="rId5"/>
          <a:stretch>
            <a:fillRect/>
          </a:stretch>
        </p:blipFill>
        <p:spPr>
          <a:xfrm>
            <a:off x="8503013" y="3269538"/>
            <a:ext cx="366663" cy="366663"/>
          </a:xfrm>
          <a:prstGeom prst="rect">
            <a:avLst/>
          </a:prstGeom>
        </p:spPr>
      </p:pic>
      <p:sp>
        <p:nvSpPr>
          <p:cNvPr id="27" name="Rectangle 26">
            <a:extLst>
              <a:ext uri="{FF2B5EF4-FFF2-40B4-BE49-F238E27FC236}">
                <a16:creationId xmlns:a16="http://schemas.microsoft.com/office/drawing/2014/main" id="{B186A2EA-A358-4FC5-B3DA-D0DB6D2A7BE1}"/>
              </a:ext>
            </a:extLst>
          </p:cNvPr>
          <p:cNvSpPr/>
          <p:nvPr/>
        </p:nvSpPr>
        <p:spPr bwMode="auto">
          <a:xfrm>
            <a:off x="7972999" y="25290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8" name="Picture 27">
            <a:extLst>
              <a:ext uri="{FF2B5EF4-FFF2-40B4-BE49-F238E27FC236}">
                <a16:creationId xmlns:a16="http://schemas.microsoft.com/office/drawing/2014/main" id="{2E43E066-8BB6-4746-B3E6-786A274A004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82519" y="2680052"/>
            <a:ext cx="366663" cy="366663"/>
          </a:xfrm>
          <a:prstGeom prst="rect">
            <a:avLst/>
          </a:prstGeom>
        </p:spPr>
      </p:pic>
      <p:sp>
        <p:nvSpPr>
          <p:cNvPr id="29" name="Rectangle 28">
            <a:extLst>
              <a:ext uri="{FF2B5EF4-FFF2-40B4-BE49-F238E27FC236}">
                <a16:creationId xmlns:a16="http://schemas.microsoft.com/office/drawing/2014/main" id="{EF87E48F-E345-4D0E-84B4-6362C0408E31}"/>
              </a:ext>
            </a:extLst>
          </p:cNvPr>
          <p:cNvSpPr/>
          <p:nvPr/>
        </p:nvSpPr>
        <p:spPr bwMode="auto">
          <a:xfrm>
            <a:off x="8348257" y="31635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30" name="Rectangle 29">
            <a:extLst>
              <a:ext uri="{FF2B5EF4-FFF2-40B4-BE49-F238E27FC236}">
                <a16:creationId xmlns:a16="http://schemas.microsoft.com/office/drawing/2014/main" id="{31E45CD7-46E9-439B-A435-C8D64B049276}"/>
              </a:ext>
            </a:extLst>
          </p:cNvPr>
          <p:cNvSpPr/>
          <p:nvPr/>
        </p:nvSpPr>
        <p:spPr bwMode="auto">
          <a:xfrm>
            <a:off x="8505393" y="37385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T-SQL PREDICT</a:t>
            </a:r>
          </a:p>
        </p:txBody>
      </p:sp>
      <p:sp>
        <p:nvSpPr>
          <p:cNvPr id="33" name="TextBox 32">
            <a:extLst>
              <a:ext uri="{FF2B5EF4-FFF2-40B4-BE49-F238E27FC236}">
                <a16:creationId xmlns:a16="http://schemas.microsoft.com/office/drawing/2014/main" id="{7B63AFA3-06A6-4DC1-8387-886BABBCC49A}"/>
              </a:ext>
            </a:extLst>
          </p:cNvPr>
          <p:cNvSpPr txBox="1"/>
          <p:nvPr/>
        </p:nvSpPr>
        <p:spPr>
          <a:xfrm>
            <a:off x="1648323"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Prepare data</a:t>
            </a:r>
          </a:p>
        </p:txBody>
      </p:sp>
      <p:sp>
        <p:nvSpPr>
          <p:cNvPr id="34" name="TextBox 33">
            <a:extLst>
              <a:ext uri="{FF2B5EF4-FFF2-40B4-BE49-F238E27FC236}">
                <a16:creationId xmlns:a16="http://schemas.microsoft.com/office/drawing/2014/main" id="{8042A580-0E70-4651-BEB4-7512128076F0}"/>
              </a:ext>
            </a:extLst>
          </p:cNvPr>
          <p:cNvSpPr txBox="1"/>
          <p:nvPr/>
        </p:nvSpPr>
        <p:spPr>
          <a:xfrm>
            <a:off x="4815914"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Train model</a:t>
            </a:r>
          </a:p>
        </p:txBody>
      </p:sp>
      <p:sp>
        <p:nvSpPr>
          <p:cNvPr id="35" name="TextBox 34">
            <a:extLst>
              <a:ext uri="{FF2B5EF4-FFF2-40B4-BE49-F238E27FC236}">
                <a16:creationId xmlns:a16="http://schemas.microsoft.com/office/drawing/2014/main" id="{FF344895-30A2-4127-A632-928674EA645D}"/>
              </a:ext>
            </a:extLst>
          </p:cNvPr>
          <p:cNvSpPr txBox="1"/>
          <p:nvPr/>
        </p:nvSpPr>
        <p:spPr>
          <a:xfrm>
            <a:off x="7932791" y="1500016"/>
            <a:ext cx="2491622" cy="627824"/>
          </a:xfrm>
          <a:prstGeom prst="rect">
            <a:avLst/>
          </a:prstGeom>
          <a:noFill/>
        </p:spPr>
        <p:txBody>
          <a:bodyPr wrap="square" lIns="182854" tIns="146284" rIns="182854" bIns="14628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Use model</a:t>
            </a:r>
          </a:p>
        </p:txBody>
      </p:sp>
      <p:sp>
        <p:nvSpPr>
          <p:cNvPr id="37" name="Rectangle 36">
            <a:extLst>
              <a:ext uri="{FF2B5EF4-FFF2-40B4-BE49-F238E27FC236}">
                <a16:creationId xmlns:a16="http://schemas.microsoft.com/office/drawing/2014/main" id="{BAEECA04-F57E-4DC8-AB46-2F6E99ACC51C}"/>
              </a:ext>
            </a:extLst>
          </p:cNvPr>
          <p:cNvSpPr/>
          <p:nvPr/>
        </p:nvSpPr>
        <p:spPr bwMode="auto">
          <a:xfrm>
            <a:off x="1963927" y="4496851"/>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SQL Script</a:t>
            </a:r>
          </a:p>
        </p:txBody>
      </p:sp>
      <p:sp>
        <p:nvSpPr>
          <p:cNvPr id="38" name="Rectangle 37">
            <a:extLst>
              <a:ext uri="{FF2B5EF4-FFF2-40B4-BE49-F238E27FC236}">
                <a16:creationId xmlns:a16="http://schemas.microsoft.com/office/drawing/2014/main" id="{295723A6-76A7-49D1-9BB5-C9FE2B9851BD}"/>
              </a:ext>
            </a:extLst>
          </p:cNvPr>
          <p:cNvSpPr/>
          <p:nvPr/>
        </p:nvSpPr>
        <p:spPr bwMode="auto">
          <a:xfrm>
            <a:off x="2121063" y="507184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Prepare data</a:t>
            </a:r>
          </a:p>
        </p:txBody>
      </p:sp>
      <p:pic>
        <p:nvPicPr>
          <p:cNvPr id="40" name="Picture 39">
            <a:extLst>
              <a:ext uri="{FF2B5EF4-FFF2-40B4-BE49-F238E27FC236}">
                <a16:creationId xmlns:a16="http://schemas.microsoft.com/office/drawing/2014/main" id="{5AEA46BA-EF44-4366-8F28-3920CF85C6B5}"/>
              </a:ext>
            </a:extLst>
          </p:cNvPr>
          <p:cNvPicPr>
            <a:picLocks noChangeAspect="1"/>
          </p:cNvPicPr>
          <p:nvPr/>
        </p:nvPicPr>
        <p:blipFill>
          <a:blip r:embed="rId5"/>
          <a:stretch>
            <a:fillRect/>
          </a:stretch>
        </p:blipFill>
        <p:spPr>
          <a:xfrm>
            <a:off x="2100824" y="4580184"/>
            <a:ext cx="366663" cy="366663"/>
          </a:xfrm>
          <a:prstGeom prst="rect">
            <a:avLst/>
          </a:prstGeom>
        </p:spPr>
      </p:pic>
      <p:cxnSp>
        <p:nvCxnSpPr>
          <p:cNvPr id="44" name="Straight Arrow Connector 43">
            <a:extLst>
              <a:ext uri="{FF2B5EF4-FFF2-40B4-BE49-F238E27FC236}">
                <a16:creationId xmlns:a16="http://schemas.microsoft.com/office/drawing/2014/main" id="{0FF4E5EE-7818-4048-8B6B-ACA848AC5326}"/>
              </a:ext>
            </a:extLst>
          </p:cNvPr>
          <p:cNvCxnSpPr>
            <a:cxnSpLocks/>
          </p:cNvCxnSpPr>
          <p:nvPr/>
        </p:nvCxnSpPr>
        <p:spPr>
          <a:xfrm flipV="1">
            <a:off x="4266114"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9AF7895-FE25-4B2D-8D59-CB8E47CC09C9}"/>
              </a:ext>
            </a:extLst>
          </p:cNvPr>
          <p:cNvPicPr>
            <a:picLocks noChangeAspect="1"/>
          </p:cNvPicPr>
          <p:nvPr/>
        </p:nvPicPr>
        <p:blipFill>
          <a:blip r:embed="rId4"/>
          <a:stretch>
            <a:fillRect/>
          </a:stretch>
        </p:blipFill>
        <p:spPr>
          <a:xfrm>
            <a:off x="5289841" y="3265967"/>
            <a:ext cx="366663" cy="366663"/>
          </a:xfrm>
          <a:prstGeom prst="rect">
            <a:avLst/>
          </a:prstGeom>
        </p:spPr>
      </p:pic>
      <p:sp>
        <p:nvSpPr>
          <p:cNvPr id="48" name="Rectangle 47">
            <a:extLst>
              <a:ext uri="{FF2B5EF4-FFF2-40B4-BE49-F238E27FC236}">
                <a16:creationId xmlns:a16="http://schemas.microsoft.com/office/drawing/2014/main" id="{20729520-7E8F-4DD5-9F5A-6EB79A72B97E}"/>
              </a:ext>
            </a:extLst>
          </p:cNvPr>
          <p:cNvSpPr/>
          <p:nvPr/>
        </p:nvSpPr>
        <p:spPr bwMode="auto">
          <a:xfrm>
            <a:off x="4757448" y="4492564"/>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Databricks</a:t>
            </a:r>
          </a:p>
          <a:p>
            <a:pPr algn="r" defTabSz="932293" fontAlgn="base">
              <a:lnSpc>
                <a:spcPct val="90000"/>
              </a:lnSpc>
              <a:spcBef>
                <a:spcPct val="0"/>
              </a:spcBef>
              <a:spcAft>
                <a:spcPct val="0"/>
              </a:spcAft>
            </a:pPr>
            <a:r>
              <a:rPr lang="en-US" sz="1100" dirty="0">
                <a:solidFill>
                  <a:schemeClr val="tx1">
                    <a:lumMod val="50000"/>
                    <a:lumOff val="50000"/>
                  </a:schemeClr>
                </a:solidFill>
                <a:ea typeface="Segoe UI" pitchFamily="34" charset="0"/>
                <a:cs typeface="Segoe UI" pitchFamily="34" charset="0"/>
              </a:rPr>
              <a:t>(Spark-based Machine Learning)</a:t>
            </a:r>
          </a:p>
        </p:txBody>
      </p:sp>
      <p:sp>
        <p:nvSpPr>
          <p:cNvPr id="49" name="Rectangle 48">
            <a:extLst>
              <a:ext uri="{FF2B5EF4-FFF2-40B4-BE49-F238E27FC236}">
                <a16:creationId xmlns:a16="http://schemas.microsoft.com/office/drawing/2014/main" id="{78BA10EB-305C-46FC-9196-5A82BB25A4D1}"/>
              </a:ext>
            </a:extLst>
          </p:cNvPr>
          <p:cNvSpPr/>
          <p:nvPr/>
        </p:nvSpPr>
        <p:spPr bwMode="auto">
          <a:xfrm>
            <a:off x="5132706" y="5127080"/>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Notebook</a:t>
            </a:r>
          </a:p>
        </p:txBody>
      </p:sp>
      <p:sp>
        <p:nvSpPr>
          <p:cNvPr id="50" name="Rectangle 49">
            <a:extLst>
              <a:ext uri="{FF2B5EF4-FFF2-40B4-BE49-F238E27FC236}">
                <a16:creationId xmlns:a16="http://schemas.microsoft.com/office/drawing/2014/main" id="{4E0FF8F5-2B20-4DB1-BAB1-6BE79A3E2D99}"/>
              </a:ext>
            </a:extLst>
          </p:cNvPr>
          <p:cNvSpPr/>
          <p:nvPr/>
        </p:nvSpPr>
        <p:spPr bwMode="auto">
          <a:xfrm>
            <a:off x="5289841" y="5702071"/>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Train model</a:t>
            </a:r>
          </a:p>
        </p:txBody>
      </p:sp>
      <p:pic>
        <p:nvPicPr>
          <p:cNvPr id="51" name="Picture 50">
            <a:extLst>
              <a:ext uri="{FF2B5EF4-FFF2-40B4-BE49-F238E27FC236}">
                <a16:creationId xmlns:a16="http://schemas.microsoft.com/office/drawing/2014/main" id="{009F4C6E-2580-473A-A985-1C573FE20DA0}"/>
              </a:ext>
            </a:extLst>
          </p:cNvPr>
          <p:cNvPicPr>
            <a:picLocks noChangeAspect="1"/>
          </p:cNvPicPr>
          <p:nvPr/>
        </p:nvPicPr>
        <p:blipFill>
          <a:blip r:embed="rId4"/>
          <a:stretch>
            <a:fillRect/>
          </a:stretch>
        </p:blipFill>
        <p:spPr>
          <a:xfrm>
            <a:off x="5289841" y="5229460"/>
            <a:ext cx="366663" cy="366663"/>
          </a:xfrm>
          <a:prstGeom prst="rect">
            <a:avLst/>
          </a:prstGeom>
        </p:spPr>
      </p:pic>
      <p:sp>
        <p:nvSpPr>
          <p:cNvPr id="53" name="Rectangle 52">
            <a:extLst>
              <a:ext uri="{FF2B5EF4-FFF2-40B4-BE49-F238E27FC236}">
                <a16:creationId xmlns:a16="http://schemas.microsoft.com/office/drawing/2014/main" id="{869F659F-42D3-42B8-B96E-4C3E82CC3690}"/>
              </a:ext>
            </a:extLst>
          </p:cNvPr>
          <p:cNvSpPr/>
          <p:nvPr/>
        </p:nvSpPr>
        <p:spPr bwMode="auto">
          <a:xfrm>
            <a:off x="7972999" y="4497671"/>
            <a:ext cx="2608555" cy="175950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Kubernetes Service</a:t>
            </a:r>
          </a:p>
        </p:txBody>
      </p:sp>
      <p:sp>
        <p:nvSpPr>
          <p:cNvPr id="55" name="Rectangle 54">
            <a:extLst>
              <a:ext uri="{FF2B5EF4-FFF2-40B4-BE49-F238E27FC236}">
                <a16:creationId xmlns:a16="http://schemas.microsoft.com/office/drawing/2014/main" id="{2C51250A-900E-431E-B40F-095198DAF172}"/>
              </a:ext>
            </a:extLst>
          </p:cNvPr>
          <p:cNvSpPr/>
          <p:nvPr/>
        </p:nvSpPr>
        <p:spPr bwMode="auto">
          <a:xfrm>
            <a:off x="8348257" y="5132187"/>
            <a:ext cx="2076156" cy="108332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Web service</a:t>
            </a:r>
          </a:p>
        </p:txBody>
      </p:sp>
      <p:sp>
        <p:nvSpPr>
          <p:cNvPr id="56" name="Rectangle 55">
            <a:extLst>
              <a:ext uri="{FF2B5EF4-FFF2-40B4-BE49-F238E27FC236}">
                <a16:creationId xmlns:a16="http://schemas.microsoft.com/office/drawing/2014/main" id="{B65D6068-D550-45A5-9B07-1921EFD4A292}"/>
              </a:ext>
            </a:extLst>
          </p:cNvPr>
          <p:cNvSpPr/>
          <p:nvPr/>
        </p:nvSpPr>
        <p:spPr bwMode="auto">
          <a:xfrm>
            <a:off x="8505393" y="570717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Real-time scoring</a:t>
            </a:r>
          </a:p>
        </p:txBody>
      </p:sp>
      <p:cxnSp>
        <p:nvCxnSpPr>
          <p:cNvPr id="57" name="Straight Arrow Connector 56">
            <a:extLst>
              <a:ext uri="{FF2B5EF4-FFF2-40B4-BE49-F238E27FC236}">
                <a16:creationId xmlns:a16="http://schemas.microsoft.com/office/drawing/2014/main" id="{81B5DEA9-044D-4B1A-9367-9D10395543D1}"/>
              </a:ext>
            </a:extLst>
          </p:cNvPr>
          <p:cNvCxnSpPr>
            <a:cxnSpLocks/>
          </p:cNvCxnSpPr>
          <p:nvPr/>
        </p:nvCxnSpPr>
        <p:spPr>
          <a:xfrm flipV="1">
            <a:off x="7395081" y="4384353"/>
            <a:ext cx="440459" cy="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Graphic 58" descr="Gears">
            <a:extLst>
              <a:ext uri="{FF2B5EF4-FFF2-40B4-BE49-F238E27FC236}">
                <a16:creationId xmlns:a16="http://schemas.microsoft.com/office/drawing/2014/main" id="{548DEB09-B232-4866-9DFA-C5B86A9BE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03013" y="5207033"/>
            <a:ext cx="425300" cy="4253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E1B56CEE-CCB2-4D24-9FF1-D2EDC68543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874213" y="2661381"/>
            <a:ext cx="344898" cy="344898"/>
          </a:xfrm>
          <a:prstGeom prst="rect">
            <a:avLst/>
          </a:prstGeom>
        </p:spPr>
      </p:pic>
      <p:pic>
        <p:nvPicPr>
          <p:cNvPr id="62" name="Graphic 61">
            <a:extLst>
              <a:ext uri="{FF2B5EF4-FFF2-40B4-BE49-F238E27FC236}">
                <a16:creationId xmlns:a16="http://schemas.microsoft.com/office/drawing/2014/main" id="{73DC3A79-86F4-4A30-80D7-D648B0B3535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665282" y="2862575"/>
            <a:ext cx="368279" cy="368279"/>
          </a:xfrm>
          <a:prstGeom prst="rect">
            <a:avLst/>
          </a:prstGeom>
        </p:spPr>
      </p:pic>
      <p:pic>
        <p:nvPicPr>
          <p:cNvPr id="65" name="Picture 64">
            <a:extLst>
              <a:ext uri="{FF2B5EF4-FFF2-40B4-BE49-F238E27FC236}">
                <a16:creationId xmlns:a16="http://schemas.microsoft.com/office/drawing/2014/main" id="{447544F3-1511-4BE0-8AFB-B017B7D01C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21807" y="4580184"/>
            <a:ext cx="326450" cy="329289"/>
          </a:xfrm>
          <a:prstGeom prst="rect">
            <a:avLst/>
          </a:prstGeom>
        </p:spPr>
      </p:pic>
    </p:spTree>
    <p:extLst>
      <p:ext uri="{BB962C8B-B14F-4D97-AF65-F5344CB8AC3E}">
        <p14:creationId xmlns:p14="http://schemas.microsoft.com/office/powerpoint/2010/main" val="31757513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3"/>
            <a:ext cx="3176027" cy="941145"/>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Apache Spark</a:t>
            </a:r>
          </a:p>
          <a:p>
            <a:pPr marL="281677" lvl="1" indent="0" defTabSz="932563">
              <a:buNone/>
              <a:defRPr/>
            </a:pPr>
            <a:r>
              <a:rPr lang="en-US" sz="1765">
                <a:solidFill>
                  <a:srgbClr val="1A1A1A"/>
                </a:solidFill>
              </a:rPr>
              <a:t>Overview of Apache Spark.</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2766395"/>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Spark in Synapse</a:t>
            </a:r>
          </a:p>
          <a:p>
            <a:pPr marL="281677" lvl="1" indent="0" defTabSz="932563">
              <a:buNone/>
              <a:defRPr/>
            </a:pPr>
            <a:r>
              <a:rPr lang="en-US" sz="1765">
                <a:solidFill>
                  <a:srgbClr val="1A1A1A"/>
                </a:solidFill>
              </a:rPr>
              <a:t>How Spark is utilized within Synapse.</a:t>
            </a:r>
          </a:p>
          <a:p>
            <a:pPr marL="0" indent="0" defTabSz="932563">
              <a:buNone/>
              <a:defRPr/>
            </a:pPr>
            <a:endParaRPr lang="en-US" sz="1961">
              <a:solidFill>
                <a:srgbClr val="8661C5"/>
              </a:solidFill>
            </a:endParaRPr>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183140"/>
            <a:ext cx="4155011"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3</a:t>
            </a:r>
            <a:r>
              <a:rPr lang="en-US" sz="1961" b="1">
                <a:solidFill>
                  <a:srgbClr val="8661C5"/>
                </a:solidFill>
              </a:rPr>
              <a:t>  Notebooks</a:t>
            </a:r>
          </a:p>
          <a:p>
            <a:pPr marL="281677" lvl="1" indent="0" defTabSz="932563">
              <a:buNone/>
              <a:defRPr/>
            </a:pPr>
            <a:r>
              <a:rPr lang="en-US" sz="1765">
                <a:solidFill>
                  <a:srgbClr val="1A1A1A"/>
                </a:solidFill>
              </a:rPr>
              <a:t>Understand the notebook paradigm and how to use them in Synapse.</a:t>
            </a:r>
          </a:p>
          <a:p>
            <a:pPr marL="0" indent="0" defTabSz="932563">
              <a:buNone/>
              <a:defRPr/>
            </a:pPr>
            <a:endParaRPr lang="en-US" sz="1961">
              <a:solidFill>
                <a:srgbClr val="8661C5"/>
              </a:solidFill>
            </a:endParaRPr>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715020" y="55998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4</a:t>
            </a:r>
            <a:r>
              <a:rPr lang="en-US" sz="1961" b="1">
                <a:solidFill>
                  <a:srgbClr val="8661C5"/>
                </a:solidFill>
              </a:rPr>
              <a:t>  Machine Learning</a:t>
            </a:r>
          </a:p>
          <a:p>
            <a:pPr marL="281677" lvl="1" indent="0" defTabSz="932563">
              <a:buNone/>
              <a:defRPr/>
            </a:pPr>
            <a:r>
              <a:rPr lang="en-US" sz="1765">
                <a:solidFill>
                  <a:srgbClr val="1A1A1A"/>
                </a:solidFill>
              </a:rPr>
              <a:t>How to train and deploy models with Synapse.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228660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882535-96B7-4F88-9304-84982F266477}"/>
              </a:ext>
            </a:extLst>
          </p:cNvPr>
          <p:cNvSpPr/>
          <p:nvPr/>
        </p:nvSpPr>
        <p:spPr bwMode="auto">
          <a:xfrm>
            <a:off x="1810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400" dirty="0">
                <a:solidFill>
                  <a:schemeClr val="tx1">
                    <a:lumMod val="50000"/>
                    <a:lumOff val="50000"/>
                  </a:schemeClr>
                </a:solidFill>
                <a:ea typeface="Segoe UI" pitchFamily="34" charset="0"/>
                <a:cs typeface="Segoe UI" pitchFamily="34" charset="0"/>
              </a:rPr>
              <a:t>Azure Machine Learning</a:t>
            </a:r>
          </a:p>
        </p:txBody>
      </p:sp>
      <p:pic>
        <p:nvPicPr>
          <p:cNvPr id="2" name="Picture 1">
            <a:extLst>
              <a:ext uri="{FF2B5EF4-FFF2-40B4-BE49-F238E27FC236}">
                <a16:creationId xmlns:a16="http://schemas.microsoft.com/office/drawing/2014/main" id="{B9B3FC15-FEC3-49CD-A1B4-FD461D35AE88}"/>
              </a:ext>
            </a:extLst>
          </p:cNvPr>
          <p:cNvPicPr>
            <a:picLocks noChangeAspect="1"/>
          </p:cNvPicPr>
          <p:nvPr/>
        </p:nvPicPr>
        <p:blipFill>
          <a:blip r:embed="rId3"/>
          <a:stretch>
            <a:fillRect/>
          </a:stretch>
        </p:blipFill>
        <p:spPr>
          <a:xfrm>
            <a:off x="5119822" y="2822498"/>
            <a:ext cx="366663" cy="366663"/>
          </a:xfrm>
          <a:prstGeom prst="rect">
            <a:avLst/>
          </a:prstGeom>
        </p:spPr>
      </p:pic>
      <p:sp>
        <p:nvSpPr>
          <p:cNvPr id="6" name="Rectangle 5">
            <a:extLst>
              <a:ext uri="{FF2B5EF4-FFF2-40B4-BE49-F238E27FC236}">
                <a16:creationId xmlns:a16="http://schemas.microsoft.com/office/drawing/2014/main" id="{E991814D-1532-4112-BCC1-C96B4051E844}"/>
              </a:ext>
            </a:extLst>
          </p:cNvPr>
          <p:cNvSpPr/>
          <p:nvPr/>
        </p:nvSpPr>
        <p:spPr bwMode="auto">
          <a:xfrm>
            <a:off x="1967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Notebook</a:t>
            </a:r>
          </a:p>
        </p:txBody>
      </p:sp>
      <p:sp>
        <p:nvSpPr>
          <p:cNvPr id="7" name="Rectangle 6">
            <a:extLst>
              <a:ext uri="{FF2B5EF4-FFF2-40B4-BE49-F238E27FC236}">
                <a16:creationId xmlns:a16="http://schemas.microsoft.com/office/drawing/2014/main" id="{94D1E5FB-DA4C-42E3-AAFD-C2B07D007CE9}"/>
              </a:ext>
            </a:extLst>
          </p:cNvPr>
          <p:cNvSpPr/>
          <p:nvPr/>
        </p:nvSpPr>
        <p:spPr bwMode="auto">
          <a:xfrm>
            <a:off x="2124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Train Model</a:t>
            </a:r>
          </a:p>
        </p:txBody>
      </p:sp>
      <p:sp>
        <p:nvSpPr>
          <p:cNvPr id="8" name="Rectangle 7">
            <a:extLst>
              <a:ext uri="{FF2B5EF4-FFF2-40B4-BE49-F238E27FC236}">
                <a16:creationId xmlns:a16="http://schemas.microsoft.com/office/drawing/2014/main" id="{F996D5A2-C061-467F-A106-F1FD68FA2010}"/>
              </a:ext>
            </a:extLst>
          </p:cNvPr>
          <p:cNvSpPr/>
          <p:nvPr/>
        </p:nvSpPr>
        <p:spPr bwMode="auto">
          <a:xfrm>
            <a:off x="2124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Convert to ONNX</a:t>
            </a:r>
          </a:p>
        </p:txBody>
      </p:sp>
      <p:sp>
        <p:nvSpPr>
          <p:cNvPr id="9" name="Rectangle 8">
            <a:extLst>
              <a:ext uri="{FF2B5EF4-FFF2-40B4-BE49-F238E27FC236}">
                <a16:creationId xmlns:a16="http://schemas.microsoft.com/office/drawing/2014/main" id="{FFDEA2B5-319F-4B5A-B0A6-6496082BD1B1}"/>
              </a:ext>
            </a:extLst>
          </p:cNvPr>
          <p:cNvSpPr/>
          <p:nvPr/>
        </p:nvSpPr>
        <p:spPr bwMode="auto">
          <a:xfrm>
            <a:off x="2124633"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Export to Storage</a:t>
            </a:r>
          </a:p>
        </p:txBody>
      </p:sp>
      <p:sp>
        <p:nvSpPr>
          <p:cNvPr id="10" name="Rectangle 9">
            <a:extLst>
              <a:ext uri="{FF2B5EF4-FFF2-40B4-BE49-F238E27FC236}">
                <a16:creationId xmlns:a16="http://schemas.microsoft.com/office/drawing/2014/main" id="{38AB8138-0C41-4245-BAE4-4C8E7FA04551}"/>
              </a:ext>
            </a:extLst>
          </p:cNvPr>
          <p:cNvSpPr/>
          <p:nvPr/>
        </p:nvSpPr>
        <p:spPr bwMode="auto">
          <a:xfrm>
            <a:off x="1806784" y="5478407"/>
            <a:ext cx="2390436" cy="1088080"/>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Storage</a:t>
            </a:r>
          </a:p>
        </p:txBody>
      </p:sp>
      <p:pic>
        <p:nvPicPr>
          <p:cNvPr id="12" name="Graphic 11">
            <a:extLst>
              <a:ext uri="{FF2B5EF4-FFF2-40B4-BE49-F238E27FC236}">
                <a16:creationId xmlns:a16="http://schemas.microsoft.com/office/drawing/2014/main" id="{B4D1318E-E5FA-4466-85C6-0891E593F0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50113" y="5522931"/>
            <a:ext cx="365708" cy="365708"/>
          </a:xfrm>
          <a:prstGeom prst="rect">
            <a:avLst/>
          </a:prstGeom>
        </p:spPr>
      </p:pic>
      <p:sp>
        <p:nvSpPr>
          <p:cNvPr id="13" name="Rectangle 12">
            <a:extLst>
              <a:ext uri="{FF2B5EF4-FFF2-40B4-BE49-F238E27FC236}">
                <a16:creationId xmlns:a16="http://schemas.microsoft.com/office/drawing/2014/main" id="{BFB67F7E-00CD-47BD-81F1-3B7B08D11756}"/>
              </a:ext>
            </a:extLst>
          </p:cNvPr>
          <p:cNvSpPr/>
          <p:nvPr/>
        </p:nvSpPr>
        <p:spPr bwMode="auto">
          <a:xfrm>
            <a:off x="2122252" y="6026492"/>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Models</a:t>
            </a:r>
          </a:p>
        </p:txBody>
      </p:sp>
      <p:cxnSp>
        <p:nvCxnSpPr>
          <p:cNvPr id="15" name="Straight Arrow Connector 14">
            <a:extLst>
              <a:ext uri="{FF2B5EF4-FFF2-40B4-BE49-F238E27FC236}">
                <a16:creationId xmlns:a16="http://schemas.microsoft.com/office/drawing/2014/main" id="{986E79FE-6A78-4414-9690-DE9895DF142A}"/>
              </a:ext>
            </a:extLst>
          </p:cNvPr>
          <p:cNvCxnSpPr>
            <a:stCxn id="9" idx="2"/>
            <a:endCxn id="13" idx="0"/>
          </p:cNvCxnSpPr>
          <p:nvPr/>
        </p:nvCxnSpPr>
        <p:spPr>
          <a:xfrm flipH="1">
            <a:off x="3002002" y="4674858"/>
            <a:ext cx="2381" cy="135163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7283E7F-3D38-4635-AE25-F9BB9BD23D53}"/>
              </a:ext>
            </a:extLst>
          </p:cNvPr>
          <p:cNvPicPr>
            <a:picLocks noChangeAspect="1"/>
          </p:cNvPicPr>
          <p:nvPr/>
        </p:nvPicPr>
        <p:blipFill>
          <a:blip r:embed="rId6"/>
          <a:stretch>
            <a:fillRect/>
          </a:stretch>
        </p:blipFill>
        <p:spPr>
          <a:xfrm>
            <a:off x="2112728" y="2818927"/>
            <a:ext cx="366663" cy="366663"/>
          </a:xfrm>
          <a:prstGeom prst="rect">
            <a:avLst/>
          </a:prstGeom>
        </p:spPr>
      </p:pic>
      <p:sp>
        <p:nvSpPr>
          <p:cNvPr id="26" name="Rectangle 25">
            <a:extLst>
              <a:ext uri="{FF2B5EF4-FFF2-40B4-BE49-F238E27FC236}">
                <a16:creationId xmlns:a16="http://schemas.microsoft.com/office/drawing/2014/main" id="{0C2FCF45-DFCF-4060-B761-89F777644C5A}"/>
              </a:ext>
            </a:extLst>
          </p:cNvPr>
          <p:cNvSpPr/>
          <p:nvPr/>
        </p:nvSpPr>
        <p:spPr bwMode="auto">
          <a:xfrm>
            <a:off x="4807927"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27" name="Picture 26">
            <a:extLst>
              <a:ext uri="{FF2B5EF4-FFF2-40B4-BE49-F238E27FC236}">
                <a16:creationId xmlns:a16="http://schemas.microsoft.com/office/drawing/2014/main" id="{86726DCB-DFF9-4D3D-8347-8169C9EDBEB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88962" y="2203459"/>
            <a:ext cx="366663" cy="366663"/>
          </a:xfrm>
          <a:prstGeom prst="rect">
            <a:avLst/>
          </a:prstGeom>
        </p:spPr>
      </p:pic>
      <p:sp>
        <p:nvSpPr>
          <p:cNvPr id="28" name="Rectangle 27">
            <a:extLst>
              <a:ext uri="{FF2B5EF4-FFF2-40B4-BE49-F238E27FC236}">
                <a16:creationId xmlns:a16="http://schemas.microsoft.com/office/drawing/2014/main" id="{2C5C4485-EC25-4B17-82A5-DD455B9594A7}"/>
              </a:ext>
            </a:extLst>
          </p:cNvPr>
          <p:cNvSpPr/>
          <p:nvPr/>
        </p:nvSpPr>
        <p:spPr bwMode="auto">
          <a:xfrm>
            <a:off x="4965066"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29" name="Rectangle 28">
            <a:extLst>
              <a:ext uri="{FF2B5EF4-FFF2-40B4-BE49-F238E27FC236}">
                <a16:creationId xmlns:a16="http://schemas.microsoft.com/office/drawing/2014/main" id="{97777C42-3A39-4D1A-9C80-1AC39B035C28}"/>
              </a:ext>
            </a:extLst>
          </p:cNvPr>
          <p:cNvSpPr/>
          <p:nvPr/>
        </p:nvSpPr>
        <p:spPr bwMode="auto">
          <a:xfrm>
            <a:off x="5122201"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Read model</a:t>
            </a:r>
          </a:p>
        </p:txBody>
      </p:sp>
      <p:sp>
        <p:nvSpPr>
          <p:cNvPr id="30" name="Rectangle 29">
            <a:extLst>
              <a:ext uri="{FF2B5EF4-FFF2-40B4-BE49-F238E27FC236}">
                <a16:creationId xmlns:a16="http://schemas.microsoft.com/office/drawing/2014/main" id="{503EC68A-8760-487C-AE2D-EE2493ABA497}"/>
              </a:ext>
            </a:extLst>
          </p:cNvPr>
          <p:cNvSpPr/>
          <p:nvPr/>
        </p:nvSpPr>
        <p:spPr bwMode="auto">
          <a:xfrm>
            <a:off x="5122201"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Load into Table</a:t>
            </a:r>
          </a:p>
        </p:txBody>
      </p:sp>
      <p:sp>
        <p:nvSpPr>
          <p:cNvPr id="31" name="Rectangle 30">
            <a:extLst>
              <a:ext uri="{FF2B5EF4-FFF2-40B4-BE49-F238E27FC236}">
                <a16:creationId xmlns:a16="http://schemas.microsoft.com/office/drawing/2014/main" id="{BBADA3B0-8C5F-4713-A1FF-AA123E4817D6}"/>
              </a:ext>
            </a:extLst>
          </p:cNvPr>
          <p:cNvSpPr/>
          <p:nvPr/>
        </p:nvSpPr>
        <p:spPr bwMode="auto">
          <a:xfrm>
            <a:off x="8010251" y="4308196"/>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Insert Predictions</a:t>
            </a:r>
          </a:p>
        </p:txBody>
      </p:sp>
      <p:cxnSp>
        <p:nvCxnSpPr>
          <p:cNvPr id="34" name="Connector: Elbow 33">
            <a:extLst>
              <a:ext uri="{FF2B5EF4-FFF2-40B4-BE49-F238E27FC236}">
                <a16:creationId xmlns:a16="http://schemas.microsoft.com/office/drawing/2014/main" id="{26AF1B1F-E2E5-41ED-8A6D-322FFBF4175C}"/>
              </a:ext>
            </a:extLst>
          </p:cNvPr>
          <p:cNvCxnSpPr>
            <a:stCxn id="13" idx="3"/>
            <a:endCxn id="29" idx="1"/>
          </p:cNvCxnSpPr>
          <p:nvPr/>
        </p:nvCxnSpPr>
        <p:spPr>
          <a:xfrm flipV="1">
            <a:off x="3881751" y="3474868"/>
            <a:ext cx="1240451" cy="2734954"/>
          </a:xfrm>
          <a:prstGeom prst="bentConnector3">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19B020-1B78-417F-830B-40D870E01F38}"/>
              </a:ext>
            </a:extLst>
          </p:cNvPr>
          <p:cNvCxnSpPr/>
          <p:nvPr/>
        </p:nvCxnSpPr>
        <p:spPr>
          <a:xfrm>
            <a:off x="3004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6E87157-48CB-4D65-9D75-A654A0CD9342}"/>
              </a:ext>
            </a:extLst>
          </p:cNvPr>
          <p:cNvCxnSpPr/>
          <p:nvPr/>
        </p:nvCxnSpPr>
        <p:spPr>
          <a:xfrm>
            <a:off x="3004382" y="4166530"/>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BE8C2F2-087A-468B-9682-E0E40876863F}"/>
              </a:ext>
            </a:extLst>
          </p:cNvPr>
          <p:cNvCxnSpPr/>
          <p:nvPr/>
        </p:nvCxnSpPr>
        <p:spPr>
          <a:xfrm>
            <a:off x="6001950"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A72587B5-1D5D-4AAE-86D8-DC3FF1C4AEF4}"/>
              </a:ext>
            </a:extLst>
          </p:cNvPr>
          <p:cNvPicPr>
            <a:picLocks noChangeAspect="1"/>
          </p:cNvPicPr>
          <p:nvPr/>
        </p:nvPicPr>
        <p:blipFill>
          <a:blip r:embed="rId3"/>
          <a:stretch>
            <a:fillRect/>
          </a:stretch>
        </p:blipFill>
        <p:spPr>
          <a:xfrm>
            <a:off x="8010253" y="2822498"/>
            <a:ext cx="366663" cy="366663"/>
          </a:xfrm>
          <a:prstGeom prst="rect">
            <a:avLst/>
          </a:prstGeom>
        </p:spPr>
      </p:pic>
      <p:sp>
        <p:nvSpPr>
          <p:cNvPr id="44" name="Rectangle 43">
            <a:extLst>
              <a:ext uri="{FF2B5EF4-FFF2-40B4-BE49-F238E27FC236}">
                <a16:creationId xmlns:a16="http://schemas.microsoft.com/office/drawing/2014/main" id="{A4C2BCA7-6350-4AC9-A241-F434E3E4B38C}"/>
              </a:ext>
            </a:extLst>
          </p:cNvPr>
          <p:cNvSpPr/>
          <p:nvPr/>
        </p:nvSpPr>
        <p:spPr bwMode="auto">
          <a:xfrm>
            <a:off x="7698358" y="2082030"/>
            <a:ext cx="2390436" cy="290471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Azure Synapse SQL</a:t>
            </a:r>
          </a:p>
        </p:txBody>
      </p:sp>
      <p:pic>
        <p:nvPicPr>
          <p:cNvPr id="45" name="Picture 44">
            <a:extLst>
              <a:ext uri="{FF2B5EF4-FFF2-40B4-BE49-F238E27FC236}">
                <a16:creationId xmlns:a16="http://schemas.microsoft.com/office/drawing/2014/main" id="{C613A929-7FEA-49AD-B24E-03E39839E54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879393" y="2203459"/>
            <a:ext cx="366663" cy="366663"/>
          </a:xfrm>
          <a:prstGeom prst="rect">
            <a:avLst/>
          </a:prstGeom>
        </p:spPr>
      </p:pic>
      <p:sp>
        <p:nvSpPr>
          <p:cNvPr id="46" name="Rectangle 45">
            <a:extLst>
              <a:ext uri="{FF2B5EF4-FFF2-40B4-BE49-F238E27FC236}">
                <a16:creationId xmlns:a16="http://schemas.microsoft.com/office/drawing/2014/main" id="{C9D20537-F346-4A16-80F9-873F2F47B04F}"/>
              </a:ext>
            </a:extLst>
          </p:cNvPr>
          <p:cNvSpPr/>
          <p:nvPr/>
        </p:nvSpPr>
        <p:spPr bwMode="auto">
          <a:xfrm>
            <a:off x="7855497" y="2716547"/>
            <a:ext cx="2076156" cy="21082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lnSpc>
                <a:spcPct val="90000"/>
              </a:lnSpc>
              <a:spcBef>
                <a:spcPct val="0"/>
              </a:spcBef>
              <a:spcAft>
                <a:spcPct val="0"/>
              </a:spcAft>
            </a:pPr>
            <a:r>
              <a:rPr lang="en-US" sz="1400">
                <a:solidFill>
                  <a:schemeClr val="tx1">
                    <a:lumMod val="50000"/>
                    <a:lumOff val="50000"/>
                  </a:schemeClr>
                </a:solidFill>
                <a:ea typeface="Segoe UI" pitchFamily="34" charset="0"/>
                <a:cs typeface="Segoe UI" pitchFamily="34" charset="0"/>
              </a:rPr>
              <a:t>SQL Script</a:t>
            </a:r>
          </a:p>
        </p:txBody>
      </p:sp>
      <p:sp>
        <p:nvSpPr>
          <p:cNvPr id="47" name="Rectangle 46">
            <a:extLst>
              <a:ext uri="{FF2B5EF4-FFF2-40B4-BE49-F238E27FC236}">
                <a16:creationId xmlns:a16="http://schemas.microsoft.com/office/drawing/2014/main" id="{15F86F2F-1EAA-47F9-A66D-04B6FB29B771}"/>
              </a:ext>
            </a:extLst>
          </p:cNvPr>
          <p:cNvSpPr/>
          <p:nvPr/>
        </p:nvSpPr>
        <p:spPr bwMode="auto">
          <a:xfrm>
            <a:off x="8012633" y="3291538"/>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Load from Table</a:t>
            </a:r>
          </a:p>
        </p:txBody>
      </p:sp>
      <p:sp>
        <p:nvSpPr>
          <p:cNvPr id="48" name="Rectangle 47">
            <a:extLst>
              <a:ext uri="{FF2B5EF4-FFF2-40B4-BE49-F238E27FC236}">
                <a16:creationId xmlns:a16="http://schemas.microsoft.com/office/drawing/2014/main" id="{D09341FF-31DD-46BE-BE0A-62B0F5488EB6}"/>
              </a:ext>
            </a:extLst>
          </p:cNvPr>
          <p:cNvSpPr/>
          <p:nvPr/>
        </p:nvSpPr>
        <p:spPr bwMode="auto">
          <a:xfrm>
            <a:off x="8012633" y="3799867"/>
            <a:ext cx="1759498" cy="36666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Use Predict</a:t>
            </a:r>
          </a:p>
        </p:txBody>
      </p:sp>
      <p:cxnSp>
        <p:nvCxnSpPr>
          <p:cNvPr id="50" name="Straight Arrow Connector 49">
            <a:extLst>
              <a:ext uri="{FF2B5EF4-FFF2-40B4-BE49-F238E27FC236}">
                <a16:creationId xmlns:a16="http://schemas.microsoft.com/office/drawing/2014/main" id="{7358B394-BED4-4A76-A3B7-2842AED2D5BD}"/>
              </a:ext>
            </a:extLst>
          </p:cNvPr>
          <p:cNvCxnSpPr/>
          <p:nvPr/>
        </p:nvCxnSpPr>
        <p:spPr>
          <a:xfrm>
            <a:off x="8892382" y="3658201"/>
            <a:ext cx="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463B63A-C51E-475C-8F01-76A320898E63}"/>
              </a:ext>
            </a:extLst>
          </p:cNvPr>
          <p:cNvSpPr txBox="1"/>
          <p:nvPr/>
        </p:nvSpPr>
        <p:spPr>
          <a:xfrm>
            <a:off x="1705598"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Create the model</a:t>
            </a:r>
          </a:p>
        </p:txBody>
      </p:sp>
      <p:sp>
        <p:nvSpPr>
          <p:cNvPr id="53" name="TextBox 52">
            <a:extLst>
              <a:ext uri="{FF2B5EF4-FFF2-40B4-BE49-F238E27FC236}">
                <a16:creationId xmlns:a16="http://schemas.microsoft.com/office/drawing/2014/main" id="{1A332502-3F02-46D0-8BE5-8C7543D35CA8}"/>
              </a:ext>
            </a:extLst>
          </p:cNvPr>
          <p:cNvSpPr txBox="1"/>
          <p:nvPr/>
        </p:nvSpPr>
        <p:spPr>
          <a:xfrm>
            <a:off x="4756139"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Register the model</a:t>
            </a:r>
          </a:p>
        </p:txBody>
      </p:sp>
      <p:sp>
        <p:nvSpPr>
          <p:cNvPr id="54" name="TextBox 53">
            <a:extLst>
              <a:ext uri="{FF2B5EF4-FFF2-40B4-BE49-F238E27FC236}">
                <a16:creationId xmlns:a16="http://schemas.microsoft.com/office/drawing/2014/main" id="{03F1AC52-D74E-4D7D-B5F1-C2748B133DB0}"/>
              </a:ext>
            </a:extLst>
          </p:cNvPr>
          <p:cNvSpPr txBox="1"/>
          <p:nvPr/>
        </p:nvSpPr>
        <p:spPr>
          <a:xfrm>
            <a:off x="7698357" y="1052976"/>
            <a:ext cx="2491622" cy="973462"/>
          </a:xfrm>
          <a:prstGeom prst="rect">
            <a:avLst/>
          </a:prstGeom>
          <a:noFill/>
        </p:spPr>
        <p:txBody>
          <a:bodyPr wrap="square" lIns="182854" tIns="146284" rIns="182854" bIns="146284" rtlCol="0">
            <a:spAutoFit/>
          </a:bodyPr>
          <a:lstStyle/>
          <a:p>
            <a:pPr algn="ctr">
              <a:lnSpc>
                <a:spcPct val="90000"/>
              </a:lnSpc>
              <a:spcAft>
                <a:spcPts val="600"/>
              </a:spcAft>
            </a:pPr>
            <a:r>
              <a:rPr lang="en-US" sz="2400">
                <a:gradFill>
                  <a:gsLst>
                    <a:gs pos="2917">
                      <a:schemeClr val="tx1"/>
                    </a:gs>
                    <a:gs pos="30000">
                      <a:schemeClr val="tx1"/>
                    </a:gs>
                  </a:gsLst>
                  <a:lin ang="5400000" scaled="0"/>
                </a:gradFill>
              </a:rPr>
              <a:t>Use the </a:t>
            </a:r>
            <a:br>
              <a:rPr lang="en-US" sz="2400">
                <a:gradFill>
                  <a:gsLst>
                    <a:gs pos="2917">
                      <a:schemeClr val="tx1"/>
                    </a:gs>
                    <a:gs pos="30000">
                      <a:schemeClr val="tx1"/>
                    </a:gs>
                  </a:gsLst>
                  <a:lin ang="5400000" scaled="0"/>
                </a:gradFill>
              </a:rPr>
            </a:br>
            <a:r>
              <a:rPr lang="en-US" sz="2400">
                <a:gradFill>
                  <a:gsLst>
                    <a:gs pos="2917">
                      <a:schemeClr val="tx1"/>
                    </a:gs>
                    <a:gs pos="30000">
                      <a:schemeClr val="tx1"/>
                    </a:gs>
                  </a:gsLst>
                  <a:lin ang="5400000" scaled="0"/>
                </a:gradFill>
              </a:rPr>
              <a:t>model</a:t>
            </a:r>
          </a:p>
        </p:txBody>
      </p:sp>
      <p:cxnSp>
        <p:nvCxnSpPr>
          <p:cNvPr id="56" name="Straight Arrow Connector 55">
            <a:extLst>
              <a:ext uri="{FF2B5EF4-FFF2-40B4-BE49-F238E27FC236}">
                <a16:creationId xmlns:a16="http://schemas.microsoft.com/office/drawing/2014/main" id="{DA03F7D1-E01B-48EC-8B49-FF3AF0107D1C}"/>
              </a:ext>
            </a:extLst>
          </p:cNvPr>
          <p:cNvCxnSpPr>
            <a:stCxn id="48" idx="2"/>
            <a:endCxn id="31" idx="0"/>
          </p:cNvCxnSpPr>
          <p:nvPr/>
        </p:nvCxnSpPr>
        <p:spPr>
          <a:xfrm flipH="1">
            <a:off x="8890002" y="4166530"/>
            <a:ext cx="2380" cy="1416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D24E6BF-1C39-407C-86FC-46B0EE607075}"/>
              </a:ext>
            </a:extLst>
          </p:cNvPr>
          <p:cNvSpPr>
            <a:spLocks noGrp="1"/>
          </p:cNvSpPr>
          <p:nvPr>
            <p:ph type="title"/>
          </p:nvPr>
        </p:nvSpPr>
        <p:spPr/>
        <p:txBody>
          <a:bodyPr/>
          <a:lstStyle/>
          <a:p>
            <a:r>
              <a:rPr lang="en-US"/>
              <a:t>Making predictions with T-SQL</a:t>
            </a:r>
          </a:p>
        </p:txBody>
      </p:sp>
    </p:spTree>
    <p:extLst>
      <p:ext uri="{BB962C8B-B14F-4D97-AF65-F5344CB8AC3E}">
        <p14:creationId xmlns:p14="http://schemas.microsoft.com/office/powerpoint/2010/main" val="6182018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spc="-50" dirty="0">
                <a:solidFill>
                  <a:srgbClr val="FFFFFF"/>
                </a:solidFill>
                <a:latin typeface="Segoe UI Semibold"/>
              </a:rPr>
              <a:t>Thank you</a:t>
            </a:r>
          </a:p>
        </p:txBody>
      </p:sp>
    </p:spTree>
    <p:custDataLst>
      <p:tags r:id="rId1"/>
    </p:custDataLst>
    <p:extLst>
      <p:ext uri="{BB962C8B-B14F-4D97-AF65-F5344CB8AC3E}">
        <p14:creationId xmlns:p14="http://schemas.microsoft.com/office/powerpoint/2010/main" val="22686330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44</a:t>
            </a:fld>
            <a:endParaRPr lang="en-US"/>
          </a:p>
        </p:txBody>
      </p:sp>
    </p:spTree>
    <p:extLst>
      <p:ext uri="{BB962C8B-B14F-4D97-AF65-F5344CB8AC3E}">
        <p14:creationId xmlns:p14="http://schemas.microsoft.com/office/powerpoint/2010/main" val="40525665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Machine Learning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create several machine learning models and use them to make predictions using the T-SQL </a:t>
            </a:r>
            <a:r>
              <a:rPr lang="en-US" sz="1765" b="1" i="1">
                <a:solidFill>
                  <a:srgbClr val="1A1A1A"/>
                </a:solidFill>
                <a:latin typeface="Segoe UI"/>
              </a:rPr>
              <a:t>Predict</a:t>
            </a:r>
            <a:r>
              <a:rPr lang="en-US" sz="1765">
                <a:solidFill>
                  <a:srgbClr val="1A1A1A"/>
                </a:solidFill>
                <a:latin typeface="Segoe UI"/>
              </a:rPr>
              <a:t> statement.</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the model, manage &amp; secure part of your process.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12" name="Picture 11" descr="A person sitting at a table in front of a window&#10;&#10;Description automatically generated">
            <a:extLst>
              <a:ext uri="{FF2B5EF4-FFF2-40B4-BE49-F238E27FC236}">
                <a16:creationId xmlns:a16="http://schemas.microsoft.com/office/drawing/2014/main" id="{298A7D8F-A28B-4FB6-A690-207AAFDBA8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274035948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427546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25878"/>
            <a:ext cx="6474927" cy="422417"/>
          </a:xfrm>
        </p:spPr>
        <p:txBody>
          <a:bodyPr/>
          <a:lstStyle/>
          <a:p>
            <a:r>
              <a:rPr lang="en-US">
                <a:cs typeface="Segoe UI"/>
              </a:rPr>
              <a:t>Breakout Activity: Model Implementation</a:t>
            </a:r>
          </a:p>
        </p:txBody>
      </p:sp>
      <p:sp>
        <p:nvSpPr>
          <p:cNvPr id="6" name="TextBox 5">
            <a:extLst>
              <a:ext uri="{FF2B5EF4-FFF2-40B4-BE49-F238E27FC236}">
                <a16:creationId xmlns:a16="http://schemas.microsoft.com/office/drawing/2014/main" id="{89BAF1FA-F3AB-470E-9FE2-32FC7A3BE184}"/>
              </a:ext>
            </a:extLst>
          </p:cNvPr>
          <p:cNvSpPr txBox="1"/>
          <p:nvPr/>
        </p:nvSpPr>
        <p:spPr>
          <a:xfrm>
            <a:off x="352423" y="1670562"/>
            <a:ext cx="5743577" cy="4439677"/>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implement a process that trains a machine learning model, registers it for use and utilize the model for scoring using the Predict statement. </a:t>
            </a:r>
            <a:endParaRPr lang="en-US" sz="1765"/>
          </a:p>
          <a:p>
            <a:endParaRPr lang="en-US" sz="1765" b="1"/>
          </a:p>
          <a:p>
            <a:endParaRPr lang="en-US" sz="1765" b="1"/>
          </a:p>
          <a:p>
            <a:endParaRPr lang="en-US" sz="1765" b="1"/>
          </a:p>
          <a:p>
            <a:r>
              <a:rPr lang="en-US" sz="1400" b="1"/>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model training, model registration, and scoring. During progression team results are collected and posted to an event leaderboard.</a:t>
            </a:r>
            <a:endParaRPr lang="en-US" sz="1400"/>
          </a:p>
          <a:p>
            <a:pPr marL="0" lvl="1"/>
            <a:endParaRPr lang="en-US" sz="1400">
              <a:ea typeface="+mn-lt"/>
              <a:cs typeface="+mn-lt"/>
            </a:endParaRPr>
          </a:p>
          <a:p>
            <a:endParaRPr lang="en-US" sz="1765">
              <a:ea typeface="+mn-lt"/>
              <a:cs typeface="+mn-lt"/>
            </a:endParaRPr>
          </a:p>
          <a:p>
            <a:pPr marL="0" lvl="1"/>
            <a:endParaRPr lang="en-US" sz="1765">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352422" y="5882765"/>
            <a:ext cx="6220035"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person sitting at a table using a computer&#10;&#10;Description automatically generated">
            <a:extLst>
              <a:ext uri="{FF2B5EF4-FFF2-40B4-BE49-F238E27FC236}">
                <a16:creationId xmlns:a16="http://schemas.microsoft.com/office/drawing/2014/main" id="{C2BDE1B3-8EBB-4724-AA81-669B84316CC8}"/>
              </a:ext>
            </a:extLst>
          </p:cNvPr>
          <p:cNvPicPr>
            <a:picLocks noChangeAspect="1"/>
          </p:cNvPicPr>
          <p:nvPr/>
        </p:nvPicPr>
        <p:blipFill rotWithShape="1">
          <a:blip r:embed="rId3"/>
          <a:srcRect r="45718"/>
          <a:stretch/>
        </p:blipFill>
        <p:spPr>
          <a:xfrm>
            <a:off x="6608821" y="1329"/>
            <a:ext cx="5583179" cy="6857027"/>
          </a:xfrm>
          <a:prstGeom prst="rect">
            <a:avLst/>
          </a:prstGeom>
        </p:spPr>
      </p:pic>
    </p:spTree>
    <p:extLst>
      <p:ext uri="{BB962C8B-B14F-4D97-AF65-F5344CB8AC3E}">
        <p14:creationId xmlns:p14="http://schemas.microsoft.com/office/powerpoint/2010/main" val="21020095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776F6177-83E5-40B1-8ED1-F47E752DEF4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05: Model Implementation with Predict </a:t>
            </a:r>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E64A6BD7-C128-4D83-AD09-E4BE219A046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827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49</a:t>
            </a:fld>
            <a:endParaRPr lang="en-US"/>
          </a:p>
        </p:txBody>
      </p:sp>
    </p:spTree>
    <p:extLst>
      <p:ext uri="{BB962C8B-B14F-4D97-AF65-F5344CB8AC3E}">
        <p14:creationId xmlns:p14="http://schemas.microsoft.com/office/powerpoint/2010/main" val="41355844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Apache Spark Overview</a:t>
            </a:r>
          </a:p>
        </p:txBody>
      </p:sp>
    </p:spTree>
    <p:extLst>
      <p:ext uri="{BB962C8B-B14F-4D97-AF65-F5344CB8AC3E}">
        <p14:creationId xmlns:p14="http://schemas.microsoft.com/office/powerpoint/2010/main" val="98652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341092"/>
            <a:ext cx="6714565" cy="844727"/>
          </a:xfrm>
        </p:spPr>
        <p:txBody>
          <a:bodyPr/>
          <a:lstStyle/>
          <a:p>
            <a:r>
              <a:rPr lang="en-US">
                <a:cs typeface="Segoe UI"/>
              </a:rPr>
              <a:t>Hands-On Build Activity: </a:t>
            </a:r>
            <a:br>
              <a:rPr lang="en-US">
                <a:cs typeface="Segoe UI"/>
              </a:rPr>
            </a:br>
            <a:r>
              <a:rPr lang="en-US">
                <a:cs typeface="Segoe UI"/>
              </a:rPr>
              <a:t>Spark ML</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676613"/>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be able to train and deploy a recommender ML model</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95814"/>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3EE958B-5B8E-4411-86F1-3CE109C12C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7261663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01216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6C5EFE8-166B-4BC6-A020-5E86D4F3A934}"/>
              </a:ext>
            </a:extLst>
          </p:cNvPr>
          <p:cNvGrpSpPr/>
          <p:nvPr/>
        </p:nvGrpSpPr>
        <p:grpSpPr>
          <a:xfrm>
            <a:off x="1093650" y="812043"/>
            <a:ext cx="9904281" cy="2702485"/>
            <a:chOff x="2823581" y="812043"/>
            <a:chExt cx="8174349" cy="2702485"/>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1 hour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4106814" y="2658818"/>
              <a:ext cx="6470090"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But first, a thought exchange question</a:t>
              </a: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52</a:t>
            </a:fld>
            <a:endParaRPr lang="en-US"/>
          </a:p>
        </p:txBody>
      </p:sp>
      <p:pic>
        <p:nvPicPr>
          <p:cNvPr id="5" name="Picture 4">
            <a:extLst>
              <a:ext uri="{FF2B5EF4-FFF2-40B4-BE49-F238E27FC236}">
                <a16:creationId xmlns:a16="http://schemas.microsoft.com/office/drawing/2014/main" id="{8D361EA3-639E-4F93-82A7-1CC267569657}"/>
              </a:ext>
            </a:extLst>
          </p:cNvPr>
          <p:cNvPicPr>
            <a:picLocks noChangeAspect="1"/>
          </p:cNvPicPr>
          <p:nvPr/>
        </p:nvPicPr>
        <p:blipFill>
          <a:blip r:embed="rId3"/>
          <a:stretch>
            <a:fillRect/>
          </a:stretch>
        </p:blipFill>
        <p:spPr>
          <a:xfrm>
            <a:off x="1562603" y="2662258"/>
            <a:ext cx="1085850" cy="1047750"/>
          </a:xfrm>
          <a:prstGeom prst="rect">
            <a:avLst/>
          </a:prstGeom>
        </p:spPr>
      </p:pic>
      <p:sp>
        <p:nvSpPr>
          <p:cNvPr id="7" name="TextBox 6">
            <a:extLst>
              <a:ext uri="{FF2B5EF4-FFF2-40B4-BE49-F238E27FC236}">
                <a16:creationId xmlns:a16="http://schemas.microsoft.com/office/drawing/2014/main" id="{F73F67C3-4125-4924-B6C8-B15934F39BF8}"/>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
        <p:nvSpPr>
          <p:cNvPr id="4" name="TextBox 3">
            <a:extLst>
              <a:ext uri="{FF2B5EF4-FFF2-40B4-BE49-F238E27FC236}">
                <a16:creationId xmlns:a16="http://schemas.microsoft.com/office/drawing/2014/main" id="{2D718D4D-20C0-481E-B3E3-D0FC9AAD832A}"/>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2129583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Monitor &amp; Manage</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81097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1</a:t>
            </a:r>
            <a:r>
              <a:rPr lang="en-US" sz="1961" b="1">
                <a:solidFill>
                  <a:srgbClr val="8661C5"/>
                </a:solidFill>
              </a:rPr>
              <a:t>  Monitoring</a:t>
            </a:r>
          </a:p>
          <a:p>
            <a:pPr marL="281677" lvl="1" indent="0" defTabSz="932563">
              <a:buNone/>
              <a:defRPr/>
            </a:pPr>
            <a:r>
              <a:rPr lang="en-US" sz="1765">
                <a:solidFill>
                  <a:srgbClr val="1A1A1A"/>
                </a:solidFill>
              </a:rPr>
              <a:t>Monitor resources within Synapse Studio and the Azure Portal.</a:t>
            </a:r>
          </a:p>
          <a:p>
            <a:pPr marL="0" indent="0" defTabSz="932563">
              <a:buNone/>
              <a:defRPr/>
            </a:pPr>
            <a:endParaRPr lang="en-US" sz="1961">
              <a:solidFill>
                <a:srgbClr val="8661C5"/>
              </a:solidFill>
            </a:endParaRP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US" sz="1961" b="1">
                <a:solidFill>
                  <a:srgbClr val="3B2E58"/>
                </a:solidFill>
              </a:rPr>
              <a:t>2</a:t>
            </a:r>
            <a:r>
              <a:rPr lang="en-US" sz="1961" b="1">
                <a:solidFill>
                  <a:srgbClr val="8661C5"/>
                </a:solidFill>
              </a:rPr>
              <a:t>  Manage </a:t>
            </a:r>
          </a:p>
          <a:p>
            <a:pPr marL="281677" lvl="1" indent="0" defTabSz="932563">
              <a:buNone/>
              <a:defRPr/>
            </a:pPr>
            <a:r>
              <a:rPr lang="en-US" sz="1765">
                <a:solidFill>
                  <a:srgbClr val="1A1A1A"/>
                </a:solidFill>
              </a:rPr>
              <a:t>Manage resources for optimal utilization and performance.</a:t>
            </a:r>
          </a:p>
          <a:p>
            <a:pPr marL="0" indent="0" defTabSz="932563">
              <a:buNone/>
              <a:defRPr/>
            </a:pPr>
            <a:endParaRPr lang="en-US" sz="1961">
              <a:solidFill>
                <a:srgbClr val="8661C5"/>
              </a:solidFill>
            </a:endParaRPr>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40930015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923282"/>
          </a:xfrm>
        </p:spPr>
        <p:txBody>
          <a:bodyPr/>
          <a:lstStyle/>
          <a:p>
            <a:r>
              <a:rPr lang="en-US" dirty="0"/>
              <a:t>How has the role of a DBA changed in the era of managed Data- Warehouses-as-a-Service?</a:t>
            </a:r>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51275831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Monitor within Monitor Hub</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130241"/>
            <a:ext cx="10225597" cy="1211898"/>
          </a:xfrm>
        </p:spPr>
        <p:txBody>
          <a:bodyPr/>
          <a:lstStyle/>
          <a:p>
            <a:r>
              <a:rPr lang="en-US" sz="1961">
                <a:solidFill>
                  <a:schemeClr val="tx2"/>
                </a:solidFill>
                <a:latin typeface="+mj-lt"/>
              </a:rPr>
              <a:t>Overview</a:t>
            </a:r>
          </a:p>
          <a:p>
            <a:pPr>
              <a:lnSpc>
                <a:spcPct val="100000"/>
              </a:lnSpc>
              <a:spcAft>
                <a:spcPts val="600"/>
              </a:spcAft>
            </a:pPr>
            <a:r>
              <a:rPr lang="en-US" sz="1765"/>
              <a:t>Within Synapse Studio you can monitor Pipeline Runs, Trigger Runs, Spark applications and SQL requests. </a:t>
            </a:r>
          </a:p>
        </p:txBody>
      </p:sp>
      <p:pic>
        <p:nvPicPr>
          <p:cNvPr id="7" name="Picture 6">
            <a:extLst>
              <a:ext uri="{FF2B5EF4-FFF2-40B4-BE49-F238E27FC236}">
                <a16:creationId xmlns:a16="http://schemas.microsoft.com/office/drawing/2014/main" id="{309BA718-0475-4290-90A9-6E869DB6A2FE}"/>
              </a:ext>
            </a:extLst>
          </p:cNvPr>
          <p:cNvPicPr>
            <a:picLocks noChangeAspect="1"/>
          </p:cNvPicPr>
          <p:nvPr/>
        </p:nvPicPr>
        <p:blipFill>
          <a:blip r:embed="rId2"/>
          <a:srcRect/>
          <a:stretch/>
        </p:blipFill>
        <p:spPr>
          <a:xfrm>
            <a:off x="427229" y="2730751"/>
            <a:ext cx="11164738" cy="2506204"/>
          </a:xfrm>
          <a:prstGeom prst="rect">
            <a:avLst/>
          </a:prstGeom>
          <a:ln>
            <a:solidFill>
              <a:schemeClr val="bg2">
                <a:lumMod val="50000"/>
              </a:schemeClr>
            </a:solidFill>
          </a:ln>
        </p:spPr>
      </p:pic>
    </p:spTree>
    <p:extLst>
      <p:ext uri="{BB962C8B-B14F-4D97-AF65-F5344CB8AC3E}">
        <p14:creationId xmlns:p14="http://schemas.microsoft.com/office/powerpoint/2010/main" val="31243088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Requests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8656854" cy="5078577"/>
          </a:xfrm>
        </p:spPr>
        <p:txBody>
          <a:bodyPr/>
          <a:lstStyle/>
          <a:p>
            <a:r>
              <a:rPr lang="en-US" sz="1961" b="1">
                <a:solidFill>
                  <a:schemeClr val="tx2"/>
                </a:solidFill>
                <a:latin typeface="+mj-lt"/>
              </a:rPr>
              <a:t>Overview</a:t>
            </a:r>
          </a:p>
          <a:p>
            <a:r>
              <a:rPr lang="en-US" sz="1765"/>
              <a:t>Monitor SQL requests and view the content of the SQL queries.</a:t>
            </a:r>
            <a:endParaRPr lang="en-US" sz="2745"/>
          </a:p>
          <a:p>
            <a:r>
              <a:rPr lang="en-US" sz="1961" b="1">
                <a:solidFill>
                  <a:schemeClr val="tx2"/>
                </a:solidFill>
                <a:latin typeface="+mj-lt"/>
              </a:rPr>
              <a:t>Benefits</a:t>
            </a:r>
          </a:p>
          <a:p>
            <a:pPr marL="280121" indent="-280121">
              <a:buFont typeface="Arial" panose="020B0604020202020204" pitchFamily="34" charset="0"/>
              <a:buChar char="•"/>
            </a:pPr>
            <a:r>
              <a:rPr lang="en-US" sz="1765"/>
              <a:t>View SQL requests, filter by time, user, workload group, and other properties. </a:t>
            </a:r>
          </a:p>
          <a:p>
            <a:endParaRPr lang="en-US" sz="2745"/>
          </a:p>
          <a:p>
            <a:endParaRPr lang="en-US" sz="2745"/>
          </a:p>
        </p:txBody>
      </p:sp>
      <p:pic>
        <p:nvPicPr>
          <p:cNvPr id="2" name="Picture 1">
            <a:extLst>
              <a:ext uri="{FF2B5EF4-FFF2-40B4-BE49-F238E27FC236}">
                <a16:creationId xmlns:a16="http://schemas.microsoft.com/office/drawing/2014/main" id="{6E9636D3-CAE8-473F-BE5E-3FE3EF42E12F}"/>
              </a:ext>
            </a:extLst>
          </p:cNvPr>
          <p:cNvPicPr>
            <a:picLocks noChangeAspect="1"/>
          </p:cNvPicPr>
          <p:nvPr/>
        </p:nvPicPr>
        <p:blipFill>
          <a:blip r:embed="rId2"/>
          <a:stretch>
            <a:fillRect/>
          </a:stretch>
        </p:blipFill>
        <p:spPr>
          <a:xfrm>
            <a:off x="427228" y="3429000"/>
            <a:ext cx="10245505" cy="3095807"/>
          </a:xfrm>
          <a:prstGeom prst="rect">
            <a:avLst/>
          </a:prstGeom>
        </p:spPr>
      </p:pic>
      <p:pic>
        <p:nvPicPr>
          <p:cNvPr id="5" name="Picture 4">
            <a:extLst>
              <a:ext uri="{FF2B5EF4-FFF2-40B4-BE49-F238E27FC236}">
                <a16:creationId xmlns:a16="http://schemas.microsoft.com/office/drawing/2014/main" id="{9F2CF7F3-A7CC-4138-8E0C-433D790B3394}"/>
              </a:ext>
            </a:extLst>
          </p:cNvPr>
          <p:cNvPicPr>
            <a:picLocks noChangeAspect="1"/>
          </p:cNvPicPr>
          <p:nvPr/>
        </p:nvPicPr>
        <p:blipFill>
          <a:blip r:embed="rId3"/>
          <a:stretch>
            <a:fillRect/>
          </a:stretch>
        </p:blipFill>
        <p:spPr>
          <a:xfrm>
            <a:off x="6394808" y="3495921"/>
            <a:ext cx="5704658" cy="122309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BED4A800-DD88-4F41-8E1B-E8295163BA71}"/>
              </a:ext>
            </a:extLst>
          </p:cNvPr>
          <p:cNvSpPr/>
          <p:nvPr/>
        </p:nvSpPr>
        <p:spPr bwMode="auto">
          <a:xfrm>
            <a:off x="2062088" y="4997743"/>
            <a:ext cx="821723" cy="14940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E0C9A146-D51F-4C06-97CC-302C88DCE08E}"/>
              </a:ext>
            </a:extLst>
          </p:cNvPr>
          <p:cNvCxnSpPr>
            <a:cxnSpLocks/>
            <a:stCxn id="7" idx="3"/>
          </p:cNvCxnSpPr>
          <p:nvPr/>
        </p:nvCxnSpPr>
        <p:spPr>
          <a:xfrm flipV="1">
            <a:off x="2883811" y="3578404"/>
            <a:ext cx="3510997" cy="1494041"/>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24259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7466213" cy="757914"/>
          </a:xfrm>
        </p:spPr>
        <p:txBody>
          <a:bodyPr/>
          <a:lstStyle/>
          <a:p>
            <a:r>
              <a:rPr lang="en-US"/>
              <a:t>Monitor Orchestration</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435578"/>
          </a:xfrm>
        </p:spPr>
        <p:txBody>
          <a:bodyPr/>
          <a:lstStyle/>
          <a:p>
            <a:r>
              <a:rPr lang="en-US" sz="1961" b="1">
                <a:solidFill>
                  <a:schemeClr val="tx2"/>
                </a:solidFill>
                <a:latin typeface="+mj-lt"/>
              </a:rPr>
              <a:t>Overview</a:t>
            </a:r>
          </a:p>
          <a:p>
            <a:r>
              <a:rPr lang="en-US" sz="1765"/>
              <a:t>Monitor orchestration in the Synapse workspace for the progress and status of pipeline</a:t>
            </a:r>
          </a:p>
          <a:p>
            <a:endParaRPr lang="en-US" sz="1765"/>
          </a:p>
          <a:p>
            <a:r>
              <a:rPr lang="en-US" sz="1961" b="1">
                <a:solidFill>
                  <a:schemeClr val="tx2"/>
                </a:solidFill>
                <a:latin typeface="+mj-lt"/>
              </a:rPr>
              <a:t>Benefits</a:t>
            </a:r>
          </a:p>
          <a:p>
            <a:r>
              <a:rPr lang="en-US" sz="1765"/>
              <a:t>Track all/specific pipelines</a:t>
            </a:r>
          </a:p>
          <a:p>
            <a:r>
              <a:rPr lang="en-US" sz="1765"/>
              <a:t>Monitor pipeline run and activity run details</a:t>
            </a:r>
          </a:p>
          <a:p>
            <a:r>
              <a:rPr lang="en-US" sz="1765"/>
              <a:t>Find the root cause of pipeline failure or activity failure</a:t>
            </a:r>
          </a:p>
          <a:p>
            <a:endParaRPr lang="en-US" sz="1765"/>
          </a:p>
          <a:p>
            <a:endParaRPr lang="en-US" sz="1765"/>
          </a:p>
        </p:txBody>
      </p:sp>
      <p:pic>
        <p:nvPicPr>
          <p:cNvPr id="6" name="Picture 5">
            <a:extLst>
              <a:ext uri="{FF2B5EF4-FFF2-40B4-BE49-F238E27FC236}">
                <a16:creationId xmlns:a16="http://schemas.microsoft.com/office/drawing/2014/main" id="{148AAC37-9FFE-4EFC-9360-CDD20D199621}"/>
              </a:ext>
            </a:extLst>
          </p:cNvPr>
          <p:cNvPicPr>
            <a:picLocks noChangeAspect="1"/>
          </p:cNvPicPr>
          <p:nvPr/>
        </p:nvPicPr>
        <p:blipFill>
          <a:blip r:embed="rId2"/>
          <a:stretch>
            <a:fillRect/>
          </a:stretch>
        </p:blipFill>
        <p:spPr>
          <a:xfrm>
            <a:off x="5469072" y="2158001"/>
            <a:ext cx="6471318" cy="2228534"/>
          </a:xfrm>
          <a:prstGeom prst="rect">
            <a:avLst/>
          </a:prstGeom>
          <a:ln>
            <a:solidFill>
              <a:schemeClr val="bg2">
                <a:lumMod val="50000"/>
              </a:schemeClr>
            </a:solidFill>
          </a:ln>
        </p:spPr>
      </p:pic>
    </p:spTree>
    <p:extLst>
      <p:ext uri="{BB962C8B-B14F-4D97-AF65-F5344CB8AC3E}">
        <p14:creationId xmlns:p14="http://schemas.microsoft.com/office/powerpoint/2010/main" val="223179100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30" y="223038"/>
            <a:ext cx="8361825" cy="757914"/>
          </a:xfrm>
        </p:spPr>
        <p:txBody>
          <a:bodyPr/>
          <a:lstStyle/>
          <a:p>
            <a:r>
              <a:rPr lang="en-US"/>
              <a:t>Monitor Spark applications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1"/>
            <a:ext cx="5555177" cy="5287553"/>
          </a:xfrm>
        </p:spPr>
        <p:txBody>
          <a:bodyPr/>
          <a:lstStyle/>
          <a:p>
            <a:r>
              <a:rPr lang="en-US" sz="1961">
                <a:solidFill>
                  <a:schemeClr val="tx2"/>
                </a:solidFill>
                <a:latin typeface="+mj-lt"/>
              </a:rPr>
              <a:t>Overview</a:t>
            </a:r>
          </a:p>
          <a:p>
            <a:r>
              <a:rPr lang="en-US" sz="1765"/>
              <a:t>Monitor Spark pools, Spark applications for the progress and status of activities</a:t>
            </a:r>
          </a:p>
          <a:p>
            <a:r>
              <a:rPr lang="en-US" sz="1961">
                <a:solidFill>
                  <a:schemeClr val="tx2"/>
                </a:solidFill>
                <a:latin typeface="+mj-lt"/>
              </a:rPr>
              <a:t>Benefits</a:t>
            </a:r>
          </a:p>
          <a:p>
            <a:r>
              <a:rPr lang="en-US" sz="1961"/>
              <a:t>Monitor Spark pools for the status as paused, active, resume, scaling and upgrading</a:t>
            </a:r>
            <a:endParaRPr lang="en-US" sz="1961">
              <a:solidFill>
                <a:schemeClr val="tx2"/>
              </a:solidFill>
              <a:latin typeface="+mj-lt"/>
            </a:endParaRPr>
          </a:p>
          <a:p>
            <a:r>
              <a:rPr lang="en-US" sz="1961"/>
              <a:t>Track the usage of resources </a:t>
            </a:r>
          </a:p>
          <a:p>
            <a:endParaRPr lang="en-US" sz="1765"/>
          </a:p>
          <a:p>
            <a:endParaRPr lang="en-US" sz="1765"/>
          </a:p>
          <a:p>
            <a:endParaRPr lang="en-US" sz="1765"/>
          </a:p>
        </p:txBody>
      </p:sp>
      <p:pic>
        <p:nvPicPr>
          <p:cNvPr id="6" name="Picture 5">
            <a:extLst>
              <a:ext uri="{FF2B5EF4-FFF2-40B4-BE49-F238E27FC236}">
                <a16:creationId xmlns:a16="http://schemas.microsoft.com/office/drawing/2014/main" id="{F045619C-B920-4D0B-B751-578B6E362784}"/>
              </a:ext>
            </a:extLst>
          </p:cNvPr>
          <p:cNvPicPr>
            <a:picLocks noChangeAspect="1"/>
          </p:cNvPicPr>
          <p:nvPr/>
        </p:nvPicPr>
        <p:blipFill>
          <a:blip r:embed="rId2"/>
          <a:stretch>
            <a:fillRect/>
          </a:stretch>
        </p:blipFill>
        <p:spPr>
          <a:xfrm>
            <a:off x="3856401" y="4538604"/>
            <a:ext cx="8123050" cy="1899968"/>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71343F84-654C-4955-8F46-3FA851E40E8F}"/>
              </a:ext>
            </a:extLst>
          </p:cNvPr>
          <p:cNvPicPr>
            <a:picLocks noChangeAspect="1"/>
          </p:cNvPicPr>
          <p:nvPr/>
        </p:nvPicPr>
        <p:blipFill>
          <a:blip r:embed="rId3"/>
          <a:stretch>
            <a:fillRect/>
          </a:stretch>
        </p:blipFill>
        <p:spPr>
          <a:xfrm>
            <a:off x="7156429" y="1100585"/>
            <a:ext cx="2509772" cy="3055939"/>
          </a:xfrm>
          <a:prstGeom prst="rect">
            <a:avLst/>
          </a:prstGeom>
          <a:ln>
            <a:solidFill>
              <a:schemeClr val="bg2">
                <a:lumMod val="50000"/>
              </a:schemeClr>
            </a:solidFill>
          </a:ln>
        </p:spPr>
      </p:pic>
    </p:spTree>
    <p:extLst>
      <p:ext uri="{BB962C8B-B14F-4D97-AF65-F5344CB8AC3E}">
        <p14:creationId xmlns:p14="http://schemas.microsoft.com/office/powerpoint/2010/main" val="32257858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have you seen Spark used in your customer engagements? </a:t>
            </a:r>
          </a:p>
          <a:p>
            <a:endParaRPr lang="en-US" dirty="0"/>
          </a:p>
          <a:p>
            <a:r>
              <a:rPr lang="en-US" dirty="0"/>
              <a:t>What use-cases does it excel in?</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5B8A30-373C-4E3F-8D08-421F1FB6FB8E}"/>
              </a:ext>
            </a:extLst>
          </p:cNvPr>
          <p:cNvSpPr>
            <a:spLocks noGrp="1"/>
          </p:cNvSpPr>
          <p:nvPr>
            <p:ph type="title"/>
          </p:nvPr>
        </p:nvSpPr>
        <p:spPr>
          <a:xfrm>
            <a:off x="427228" y="223038"/>
            <a:ext cx="5555178" cy="757914"/>
          </a:xfrm>
        </p:spPr>
        <p:txBody>
          <a:bodyPr/>
          <a:lstStyle/>
          <a:p>
            <a:r>
              <a:rPr lang="en-US"/>
              <a:t>Monitor SQL Pools</a:t>
            </a:r>
          </a:p>
        </p:txBody>
      </p:sp>
      <p:sp>
        <p:nvSpPr>
          <p:cNvPr id="4" name="Text Placeholder 3">
            <a:extLst>
              <a:ext uri="{FF2B5EF4-FFF2-40B4-BE49-F238E27FC236}">
                <a16:creationId xmlns:a16="http://schemas.microsoft.com/office/drawing/2014/main" id="{3EB8DFDE-DAE0-4A27-A2DA-A67EBA7AD323}"/>
              </a:ext>
            </a:extLst>
          </p:cNvPr>
          <p:cNvSpPr>
            <a:spLocks noGrp="1"/>
          </p:cNvSpPr>
          <p:nvPr>
            <p:ph type="body" sz="quarter" idx="11"/>
          </p:nvPr>
        </p:nvSpPr>
        <p:spPr>
          <a:xfrm>
            <a:off x="427229" y="1130240"/>
            <a:ext cx="4843374" cy="5078577"/>
          </a:xfrm>
        </p:spPr>
        <p:txBody>
          <a:bodyPr/>
          <a:lstStyle/>
          <a:p>
            <a:r>
              <a:rPr lang="en-US" sz="1961" b="1">
                <a:solidFill>
                  <a:schemeClr val="tx2"/>
                </a:solidFill>
                <a:latin typeface="+mj-lt"/>
              </a:rPr>
              <a:t>Overview</a:t>
            </a:r>
          </a:p>
          <a:p>
            <a:r>
              <a:rPr lang="en-US" sz="1765"/>
              <a:t>Monitor SQL Pool in Azure Portal for overall usage and query activities</a:t>
            </a:r>
            <a:r>
              <a:rPr lang="en-US" sz="2745"/>
              <a:t>.</a:t>
            </a:r>
          </a:p>
          <a:p>
            <a:r>
              <a:rPr lang="en-US" sz="1961" b="1">
                <a:solidFill>
                  <a:schemeClr val="tx2"/>
                </a:solidFill>
                <a:latin typeface="+mj-lt"/>
              </a:rPr>
              <a:t>Benefits</a:t>
            </a:r>
          </a:p>
          <a:p>
            <a:pPr marL="280121" indent="-280121">
              <a:buFont typeface="Arial" panose="020B0604020202020204" pitchFamily="34" charset="0"/>
              <a:buChar char="•"/>
            </a:pPr>
            <a:r>
              <a:rPr lang="en-US" sz="1765"/>
              <a:t>Access SQL Audit Logs for my SQL computes</a:t>
            </a:r>
          </a:p>
          <a:p>
            <a:pPr marL="280121" indent="-280121">
              <a:buFont typeface="Arial" panose="020B0604020202020204" pitchFamily="34" charset="0"/>
              <a:buChar char="•"/>
            </a:pPr>
            <a:r>
              <a:rPr lang="en-US" sz="1765"/>
              <a:t>Monitor status and progress of all/specific activities</a:t>
            </a:r>
          </a:p>
          <a:p>
            <a:pPr marL="280121" indent="-280121">
              <a:buFont typeface="Arial" panose="020B0604020202020204" pitchFamily="34" charset="0"/>
              <a:buChar char="•"/>
            </a:pPr>
            <a:r>
              <a:rPr lang="en-US" sz="1765"/>
              <a:t>Dashboard view to monitor performance</a:t>
            </a:r>
          </a:p>
          <a:p>
            <a:pPr marL="280121" indent="-280121">
              <a:buFont typeface="Arial" panose="020B0604020202020204" pitchFamily="34" charset="0"/>
              <a:buChar char="•"/>
            </a:pPr>
            <a:r>
              <a:rPr lang="en-US" sz="1765"/>
              <a:t>Get to know scale of SQL compute resource</a:t>
            </a:r>
          </a:p>
          <a:p>
            <a:endParaRPr lang="en-US" sz="2745"/>
          </a:p>
          <a:p>
            <a:endParaRPr lang="en-US" sz="2745"/>
          </a:p>
        </p:txBody>
      </p:sp>
      <p:pic>
        <p:nvPicPr>
          <p:cNvPr id="6" name="Picture 5">
            <a:extLst>
              <a:ext uri="{FF2B5EF4-FFF2-40B4-BE49-F238E27FC236}">
                <a16:creationId xmlns:a16="http://schemas.microsoft.com/office/drawing/2014/main" id="{02DA2FA7-F63E-4973-B94A-52D045815484}"/>
              </a:ext>
            </a:extLst>
          </p:cNvPr>
          <p:cNvPicPr>
            <a:picLocks noChangeAspect="1"/>
          </p:cNvPicPr>
          <p:nvPr/>
        </p:nvPicPr>
        <p:blipFill>
          <a:blip r:embed="rId2"/>
          <a:stretch>
            <a:fillRect/>
          </a:stretch>
        </p:blipFill>
        <p:spPr>
          <a:xfrm>
            <a:off x="5270604" y="1187938"/>
            <a:ext cx="6494169" cy="4029865"/>
          </a:xfrm>
          <a:prstGeom prst="rect">
            <a:avLst/>
          </a:prstGeom>
          <a:ln>
            <a:solidFill>
              <a:schemeClr val="bg2">
                <a:lumMod val="50000"/>
              </a:schemeClr>
            </a:solidFill>
          </a:ln>
        </p:spPr>
      </p:pic>
    </p:spTree>
    <p:extLst>
      <p:ext uri="{BB962C8B-B14F-4D97-AF65-F5344CB8AC3E}">
        <p14:creationId xmlns:p14="http://schemas.microsoft.com/office/powerpoint/2010/main" val="92787100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dirty="0"/>
              <a:t>Manage</a:t>
            </a:r>
          </a:p>
        </p:txBody>
      </p:sp>
    </p:spTree>
    <p:extLst>
      <p:ext uri="{BB962C8B-B14F-4D97-AF65-F5344CB8AC3E}">
        <p14:creationId xmlns:p14="http://schemas.microsoft.com/office/powerpoint/2010/main" val="12248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Management</a:t>
            </a:r>
          </a:p>
        </p:txBody>
      </p:sp>
      <p:sp>
        <p:nvSpPr>
          <p:cNvPr id="5" name="Text Placeholder 4">
            <a:extLst>
              <a:ext uri="{FF2B5EF4-FFF2-40B4-BE49-F238E27FC236}">
                <a16:creationId xmlns:a16="http://schemas.microsoft.com/office/drawing/2014/main" id="{85BCCD9B-A6EB-44D2-8B00-CCF27C17E6AF}"/>
              </a:ext>
            </a:extLst>
          </p:cNvPr>
          <p:cNvSpPr>
            <a:spLocks noGrp="1"/>
          </p:cNvSpPr>
          <p:nvPr>
            <p:ph type="body" sz="quarter" idx="10"/>
          </p:nvPr>
        </p:nvSpPr>
        <p:spPr>
          <a:xfrm>
            <a:off x="586391" y="1434653"/>
            <a:ext cx="5243306" cy="4115547"/>
          </a:xfrm>
        </p:spPr>
        <p:txBody>
          <a:bodyPr/>
          <a:lstStyle/>
          <a:p>
            <a:pPr lvl="0"/>
            <a:r>
              <a:rPr lang="en-US" sz="1961" b="1">
                <a:solidFill>
                  <a:srgbClr val="3B2E58"/>
                </a:solidFill>
              </a:rPr>
              <a:t>Overview</a:t>
            </a:r>
            <a:endParaRPr lang="en-US" sz="1568">
              <a:latin typeface="+mn-lt"/>
            </a:endParaRPr>
          </a:p>
          <a:p>
            <a:pPr lvl="0"/>
            <a:r>
              <a:rPr lang="en-US" sz="1568">
                <a:latin typeface="+mn-lt"/>
              </a:rPr>
              <a:t>It manages resources, ensures highly efficient resource utilization, and maximizes return on investment (ROI). </a:t>
            </a:r>
          </a:p>
          <a:p>
            <a:pPr lvl="0"/>
            <a:endParaRPr lang="en-US" sz="1568">
              <a:latin typeface="+mn-lt"/>
            </a:endParaRPr>
          </a:p>
          <a:p>
            <a:pPr lvl="0"/>
            <a:r>
              <a:rPr lang="en-US" sz="1568">
                <a:latin typeface="+mn-lt"/>
              </a:rPr>
              <a:t>Synapse is moving away from Resource Class and Concurrency Slots to Workload Management.</a:t>
            </a:r>
          </a:p>
          <a:p>
            <a:pPr lvl="0"/>
            <a:endParaRPr lang="en-US" sz="1568">
              <a:latin typeface="+mn-lt"/>
            </a:endParaRPr>
          </a:p>
          <a:p>
            <a:pPr lvl="0"/>
            <a:r>
              <a:rPr lang="en-US" sz="1568">
                <a:latin typeface="+mn-lt"/>
              </a:rPr>
              <a:t>The three pillars of workload management are</a:t>
            </a:r>
          </a:p>
          <a:p>
            <a:pPr marL="280121" indent="-280121">
              <a:buFont typeface="Arial" panose="020B0604020202020204" pitchFamily="34" charset="0"/>
              <a:buChar char="•"/>
            </a:pPr>
            <a:r>
              <a:rPr lang="en-US" sz="1568">
                <a:latin typeface="+mn-lt"/>
              </a:rPr>
              <a:t>Workload Classification – To assign a request to a workload group and setting importance levels.</a:t>
            </a:r>
          </a:p>
          <a:p>
            <a:pPr marL="280121" indent="-280121">
              <a:buFont typeface="Arial" panose="020B0604020202020204" pitchFamily="34" charset="0"/>
              <a:buChar char="•"/>
            </a:pPr>
            <a:r>
              <a:rPr lang="en-US" sz="1568">
                <a:latin typeface="+mn-lt"/>
              </a:rPr>
              <a:t>Workload Importance – To influence the order in which a request gets access to resources.</a:t>
            </a:r>
          </a:p>
          <a:p>
            <a:pPr marL="280121" indent="-280121">
              <a:buFont typeface="Arial" panose="020B0604020202020204" pitchFamily="34" charset="0"/>
              <a:buChar char="•"/>
            </a:pPr>
            <a:r>
              <a:rPr lang="en-US" sz="1568">
                <a:latin typeface="+mn-lt"/>
              </a:rPr>
              <a:t>Workload Isolation – To reserve resources for a workload group.</a:t>
            </a:r>
          </a:p>
          <a:p>
            <a:pPr lvl="0"/>
            <a:endParaRPr lang="en-US" sz="1568">
              <a:latin typeface="+mn-lt"/>
            </a:endParaRPr>
          </a:p>
        </p:txBody>
      </p:sp>
      <p:grpSp>
        <p:nvGrpSpPr>
          <p:cNvPr id="2" name="Group 1">
            <a:extLst>
              <a:ext uri="{FF2B5EF4-FFF2-40B4-BE49-F238E27FC236}">
                <a16:creationId xmlns:a16="http://schemas.microsoft.com/office/drawing/2014/main" id="{092E4773-F05C-4940-B0E0-56E4639BD5F0}"/>
              </a:ext>
            </a:extLst>
          </p:cNvPr>
          <p:cNvGrpSpPr/>
          <p:nvPr/>
        </p:nvGrpSpPr>
        <p:grpSpPr>
          <a:xfrm>
            <a:off x="6096001" y="1250183"/>
            <a:ext cx="5941529" cy="4541591"/>
            <a:chOff x="1986301" y="1148495"/>
            <a:chExt cx="8237126" cy="5374940"/>
          </a:xfrm>
        </p:grpSpPr>
        <p:sp>
          <p:nvSpPr>
            <p:cNvPr id="15" name="Isosceles Triangle 14">
              <a:extLst>
                <a:ext uri="{FF2B5EF4-FFF2-40B4-BE49-F238E27FC236}">
                  <a16:creationId xmlns:a16="http://schemas.microsoft.com/office/drawing/2014/main" id="{B4226878-7515-4629-88CE-AB7CF71448EA}"/>
                </a:ext>
              </a:extLst>
            </p:cNvPr>
            <p:cNvSpPr/>
            <p:nvPr/>
          </p:nvSpPr>
          <p:spPr bwMode="auto">
            <a:xfrm>
              <a:off x="1986301" y="1148495"/>
              <a:ext cx="8229600" cy="1887117"/>
            </a:xfrm>
            <a:prstGeom prst="triangle">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400" kern="0">
                  <a:solidFill>
                    <a:srgbClr val="000000"/>
                  </a:solidFill>
                  <a:latin typeface="Segoe UI"/>
                  <a:ea typeface="Segoe UI" pitchFamily="34" charset="0"/>
                  <a:cs typeface="Segoe UI" pitchFamily="34" charset="0"/>
                </a:rPr>
                <a:t>Pillars of Workload Management</a:t>
              </a:r>
            </a:p>
          </p:txBody>
        </p:sp>
        <p:sp>
          <p:nvSpPr>
            <p:cNvPr id="16" name="Rectangle: Rounded Corners 15">
              <a:extLst>
                <a:ext uri="{FF2B5EF4-FFF2-40B4-BE49-F238E27FC236}">
                  <a16:creationId xmlns:a16="http://schemas.microsoft.com/office/drawing/2014/main" id="{7296F80C-D384-4A82-B319-D44A688E7701}"/>
                </a:ext>
              </a:extLst>
            </p:cNvPr>
            <p:cNvSpPr/>
            <p:nvPr/>
          </p:nvSpPr>
          <p:spPr bwMode="auto">
            <a:xfrm>
              <a:off x="2917500" y="3048733"/>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Classification</a:t>
              </a:r>
            </a:p>
          </p:txBody>
        </p:sp>
        <p:sp>
          <p:nvSpPr>
            <p:cNvPr id="17" name="Rectangle: Rounded Corners 16">
              <a:extLst>
                <a:ext uri="{FF2B5EF4-FFF2-40B4-BE49-F238E27FC236}">
                  <a16:creationId xmlns:a16="http://schemas.microsoft.com/office/drawing/2014/main" id="{5B3D696F-9AD5-4F1E-B5E5-A18C245A6B8E}"/>
                </a:ext>
              </a:extLst>
            </p:cNvPr>
            <p:cNvSpPr/>
            <p:nvPr/>
          </p:nvSpPr>
          <p:spPr bwMode="auto">
            <a:xfrm>
              <a:off x="5176491"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Importance</a:t>
              </a:r>
            </a:p>
          </p:txBody>
        </p:sp>
        <p:sp>
          <p:nvSpPr>
            <p:cNvPr id="18" name="Rectangle: Rounded Corners 17">
              <a:extLst>
                <a:ext uri="{FF2B5EF4-FFF2-40B4-BE49-F238E27FC236}">
                  <a16:creationId xmlns:a16="http://schemas.microsoft.com/office/drawing/2014/main" id="{3193DC26-5975-4048-9C15-145E2F4ABC5F}"/>
                </a:ext>
              </a:extLst>
            </p:cNvPr>
            <p:cNvSpPr/>
            <p:nvPr/>
          </p:nvSpPr>
          <p:spPr bwMode="auto">
            <a:xfrm>
              <a:off x="7445699" y="3053299"/>
              <a:ext cx="1828800" cy="2539559"/>
            </a:xfrm>
            <a:prstGeom prst="roundRect">
              <a:avLst/>
            </a:prstGeom>
            <a:solidFill>
              <a:srgbClr val="737373">
                <a:tint val="65000"/>
              </a:srgbClr>
            </a:solidFill>
            <a:ln w="9525" cap="flat" cmpd="sng" algn="ctr">
              <a:solidFill>
                <a:srgbClr val="737373"/>
              </a:solidFill>
              <a:prstDash val="solid"/>
              <a:headEnd type="none" w="med" len="med"/>
              <a:tailEnd type="none" w="med" len="med"/>
            </a:ln>
            <a:effectLst/>
          </p:spPr>
          <p:txBody>
            <a:bodyPr rot="0" spcFirstLastPara="0" vertOverflow="overflow" horzOverflow="overflow" vert="vert270"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solidFill>
                    <a:srgbClr val="000000"/>
                  </a:solidFill>
                  <a:latin typeface="Segoe UI"/>
                  <a:ea typeface="Segoe UI" pitchFamily="34" charset="0"/>
                  <a:cs typeface="Segoe UI" pitchFamily="34" charset="0"/>
                </a:rPr>
                <a:t>Isolation</a:t>
              </a:r>
            </a:p>
          </p:txBody>
        </p:sp>
        <p:sp>
          <p:nvSpPr>
            <p:cNvPr id="19" name="Rectangle 18">
              <a:extLst>
                <a:ext uri="{FF2B5EF4-FFF2-40B4-BE49-F238E27FC236}">
                  <a16:creationId xmlns:a16="http://schemas.microsoft.com/office/drawing/2014/main" id="{9E626237-1DBE-400D-AF25-1AE70CA949E2}"/>
                </a:ext>
              </a:extLst>
            </p:cNvPr>
            <p:cNvSpPr/>
            <p:nvPr/>
          </p:nvSpPr>
          <p:spPr bwMode="auto">
            <a:xfrm>
              <a:off x="2355495" y="5592858"/>
              <a:ext cx="749808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3849CA21-E59D-4A62-B1B6-B630AE1A51AB}"/>
                </a:ext>
              </a:extLst>
            </p:cNvPr>
            <p:cNvSpPr/>
            <p:nvPr/>
          </p:nvSpPr>
          <p:spPr bwMode="auto">
            <a:xfrm>
              <a:off x="2178079" y="5906812"/>
              <a:ext cx="786384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BF07DEDD-DE18-4CAB-8650-715F0A320147}"/>
                </a:ext>
              </a:extLst>
            </p:cNvPr>
            <p:cNvSpPr/>
            <p:nvPr/>
          </p:nvSpPr>
          <p:spPr bwMode="auto">
            <a:xfrm>
              <a:off x="1993827" y="6221683"/>
              <a:ext cx="8229600" cy="301752"/>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393498568"/>
      </p:ext>
    </p:extLst>
  </p:cSld>
  <p:clrMapOvr>
    <a:masterClrMapping/>
  </p:clrMapOvr>
  <p:transition>
    <p:fade/>
  </p:transition>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9D294-3BFC-4E2D-AD7A-0F3E7061076A}"/>
              </a:ext>
            </a:extLst>
          </p:cNvPr>
          <p:cNvSpPr>
            <a:spLocks noGrp="1"/>
          </p:cNvSpPr>
          <p:nvPr>
            <p:ph type="title"/>
          </p:nvPr>
        </p:nvSpPr>
        <p:spPr/>
        <p:txBody>
          <a:bodyPr/>
          <a:lstStyle/>
          <a:p>
            <a:r>
              <a:rPr lang="en-US"/>
              <a:t>Workload classification</a:t>
            </a:r>
          </a:p>
        </p:txBody>
      </p:sp>
      <p:sp>
        <p:nvSpPr>
          <p:cNvPr id="9" name="Text Placeholder 4">
            <a:extLst>
              <a:ext uri="{FF2B5EF4-FFF2-40B4-BE49-F238E27FC236}">
                <a16:creationId xmlns:a16="http://schemas.microsoft.com/office/drawing/2014/main" id="{730F4431-0BF1-4CA5-9A1A-F5E6176C975F}"/>
              </a:ext>
            </a:extLst>
          </p:cNvPr>
          <p:cNvSpPr txBox="1">
            <a:spLocks/>
          </p:cNvSpPr>
          <p:nvPr/>
        </p:nvSpPr>
        <p:spPr>
          <a:xfrm>
            <a:off x="343941" y="1113236"/>
            <a:ext cx="6341090" cy="6035114"/>
          </a:xfrm>
          <a:prstGeom prst="rect">
            <a:avLst/>
          </a:prstGeom>
        </p:spPr>
        <p:txBody>
          <a:bodyPr vert="horz" wrap="square" lIns="0" tIns="0" rIns="0" bIns="0" rtlCol="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632" kern="1200" spc="0" baseline="0">
                <a:solidFill>
                  <a:srgbClr val="000000"/>
                </a:solidFill>
                <a:latin typeface="+mn-lt"/>
                <a:ea typeface="+mn-ea"/>
                <a:cs typeface="+mn-cs"/>
              </a:defRPr>
            </a:lvl2pPr>
            <a:lvl3pPr marL="0" marR="0" indent="0" algn="l" defTabSz="951304" rtl="0" eaLnBrk="1" fontAlgn="auto" latinLnBrk="0" hangingPunct="1">
              <a:lnSpc>
                <a:spcPct val="110000"/>
              </a:lnSpc>
              <a:spcBef>
                <a:spcPts val="0"/>
              </a:spcBef>
              <a:spcAft>
                <a:spcPts val="612"/>
              </a:spcAft>
              <a:buClrTx/>
              <a:buSzPct val="90000"/>
              <a:buFont typeface="Wingdings" panose="05000000000000000000" pitchFamily="2" charset="2"/>
              <a:buNone/>
              <a:tabLst/>
              <a:defRPr sz="1428" kern="1200" spc="0" baseline="0">
                <a:solidFill>
                  <a:srgbClr val="000000"/>
                </a:solidFill>
                <a:latin typeface="+mn-lt"/>
                <a:ea typeface="+mn-ea"/>
                <a:cs typeface="+mn-cs"/>
              </a:defRPr>
            </a:lvl3pPr>
            <a:lvl4pPr marL="685537" marR="0" indent="0" algn="l" defTabSz="951304" rtl="0" eaLnBrk="1" fontAlgn="auto" latinLnBrk="0" hangingPunct="1">
              <a:lnSpc>
                <a:spcPct val="100000"/>
              </a:lnSpc>
              <a:spcBef>
                <a:spcPts val="0"/>
              </a:spcBef>
              <a:spcAft>
                <a:spcPts val="129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9140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961">
                <a:solidFill>
                  <a:schemeClr val="tx2"/>
                </a:solidFill>
              </a:rPr>
              <a:t>Overview</a:t>
            </a:r>
          </a:p>
          <a:p>
            <a:r>
              <a:rPr lang="en-US" sz="1765">
                <a:latin typeface="Segoe UI" panose="020B0502040204020203" pitchFamily="34" charset="0"/>
                <a:cs typeface="Segoe UI" panose="020B0502040204020203" pitchFamily="34" charset="0"/>
              </a:rPr>
              <a:t>Map queries to allocations of resources via pre-determined rules.</a:t>
            </a:r>
          </a:p>
          <a:p>
            <a:r>
              <a:rPr lang="en-US" sz="1765">
                <a:latin typeface="Segoe UI" panose="020B0502040204020203" pitchFamily="34" charset="0"/>
                <a:cs typeface="Segoe UI" panose="020B0502040204020203" pitchFamily="34" charset="0"/>
              </a:rPr>
              <a:t>Use with workload importance to effectively share resources across different workload types.</a:t>
            </a:r>
          </a:p>
          <a:p>
            <a:r>
              <a:rPr lang="en-US" sz="1765">
                <a:latin typeface="Segoe UI" panose="020B0502040204020203" pitchFamily="34" charset="0"/>
                <a:cs typeface="Segoe UI" panose="020B0502040204020203" pitchFamily="34" charset="0"/>
              </a:rPr>
              <a:t>If a query request is not matched to a classifier, it is assigned to the default workload group.</a:t>
            </a:r>
          </a:p>
          <a:p>
            <a:endParaRPr lang="en-US" sz="1765">
              <a:latin typeface="Segoe UI" panose="020B0502040204020203" pitchFamily="34" charset="0"/>
              <a:cs typeface="Segoe UI" panose="020B0502040204020203" pitchFamily="34" charset="0"/>
            </a:endParaRPr>
          </a:p>
          <a:p>
            <a:r>
              <a:rPr lang="en-US" sz="1961">
                <a:solidFill>
                  <a:schemeClr val="tx2"/>
                </a:solidFill>
              </a:rPr>
              <a:t>Benefits</a:t>
            </a:r>
          </a:p>
          <a:p>
            <a:r>
              <a:rPr lang="en-US" sz="1765">
                <a:latin typeface="Segoe UI" panose="020B0502040204020203" pitchFamily="34" charset="0"/>
                <a:cs typeface="Segoe UI" panose="020B0502040204020203" pitchFamily="34" charset="0"/>
              </a:rPr>
              <a:t>Map queries to both </a:t>
            </a:r>
            <a:r>
              <a:rPr lang="en-US" sz="1961">
                <a:latin typeface="Segoe UI" panose="020B0502040204020203" pitchFamily="34" charset="0"/>
                <a:cs typeface="Segoe UI" panose="020B0502040204020203" pitchFamily="34" charset="0"/>
              </a:rPr>
              <a:t>Resource Management </a:t>
            </a:r>
            <a:r>
              <a:rPr lang="en-US" sz="1765">
                <a:latin typeface="Segoe UI" panose="020B0502040204020203" pitchFamily="34" charset="0"/>
                <a:cs typeface="Segoe UI" panose="020B0502040204020203" pitchFamily="34" charset="0"/>
              </a:rPr>
              <a:t>and Workload Isolation concepts.</a:t>
            </a:r>
          </a:p>
          <a:p>
            <a:endParaRPr lang="en-US" sz="1765">
              <a:latin typeface="Segoe UI" panose="020B0502040204020203" pitchFamily="34" charset="0"/>
              <a:cs typeface="Segoe UI" panose="020B0502040204020203" pitchFamily="34" charset="0"/>
            </a:endParaRPr>
          </a:p>
          <a:p>
            <a:r>
              <a:rPr lang="en-US" sz="1961">
                <a:solidFill>
                  <a:schemeClr val="tx2"/>
                </a:solidFill>
              </a:rPr>
              <a:t>Monitoring DMVs</a:t>
            </a:r>
            <a:r>
              <a:rPr lang="en-US" sz="1961">
                <a:solidFill>
                  <a:schemeClr val="tx2"/>
                </a:solidFill>
                <a:latin typeface="Segoe UI" panose="020B0502040204020203" pitchFamily="34" charset="0"/>
                <a:cs typeface="Segoe UI" panose="020B0502040204020203" pitchFamily="34" charset="0"/>
              </a:rPr>
              <a:t> </a:t>
            </a:r>
          </a:p>
          <a:p>
            <a:r>
              <a:rPr lang="en-US" sz="1765" err="1">
                <a:solidFill>
                  <a:srgbClr val="0000FF"/>
                </a:solidFill>
                <a:latin typeface="Calibri" panose="020F0502020204030204" pitchFamily="34" charset="0"/>
                <a:cs typeface="Calibri" panose="020F0502020204030204" pitchFamily="34" charset="0"/>
              </a:rPr>
              <a:t>sys.workload_management_workload_classifiers</a:t>
            </a:r>
            <a:r>
              <a:rPr lang="en-US" sz="1765">
                <a:solidFill>
                  <a:srgbClr val="0000FF"/>
                </a:solidFill>
                <a:latin typeface="Calibri" panose="020F0502020204030204" pitchFamily="34" charset="0"/>
                <a:cs typeface="Calibri" panose="020F0502020204030204" pitchFamily="34" charset="0"/>
              </a:rPr>
              <a:t> </a:t>
            </a:r>
            <a:r>
              <a:rPr lang="en-US" sz="1765" err="1">
                <a:solidFill>
                  <a:srgbClr val="0000FF"/>
                </a:solidFill>
                <a:latin typeface="Calibri" panose="020F0502020204030204" pitchFamily="34" charset="0"/>
                <a:cs typeface="Calibri" panose="020F0502020204030204" pitchFamily="34" charset="0"/>
              </a:rPr>
              <a:t>sys.workload_management_workload_classifier_details</a:t>
            </a:r>
            <a:r>
              <a:rPr lang="en-US" sz="1765">
                <a:solidFill>
                  <a:srgbClr val="0000FF"/>
                </a:solidFill>
                <a:latin typeface="Calibri" panose="020F0502020204030204" pitchFamily="34" charset="0"/>
                <a:cs typeface="Calibri" panose="020F0502020204030204" pitchFamily="34" charset="0"/>
              </a:rPr>
              <a:t> </a:t>
            </a:r>
          </a:p>
          <a:p>
            <a:r>
              <a:rPr lang="en-US" sz="1765">
                <a:latin typeface="Segoe UI" panose="020B0502040204020203" pitchFamily="34" charset="0"/>
                <a:cs typeface="Segoe UI" panose="020B0502040204020203" pitchFamily="34" charset="0"/>
              </a:rPr>
              <a:t>Query DMVs to view details about all active workload classifiers.</a:t>
            </a:r>
          </a:p>
          <a:p>
            <a:endParaRPr lang="en-US" sz="1765">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C8C6FE9A-7563-47BD-AEDD-EEF3E59EEA95}"/>
              </a:ext>
            </a:extLst>
          </p:cNvPr>
          <p:cNvSpPr/>
          <p:nvPr/>
        </p:nvSpPr>
        <p:spPr>
          <a:xfrm>
            <a:off x="6768319" y="2009661"/>
            <a:ext cx="5762673" cy="3231654"/>
          </a:xfrm>
          <a:prstGeom prst="rect">
            <a:avLst/>
          </a:prstGeom>
        </p:spPr>
        <p:txBody>
          <a:bodyPr wrap="square">
            <a:spAutoFit/>
          </a:bodyPr>
          <a:lstStyle/>
          <a:p>
            <a:r>
              <a:rPr lang="en-US" sz="1200" dirty="0">
                <a:solidFill>
                  <a:srgbClr val="0000FF"/>
                </a:solidFill>
                <a:highlight>
                  <a:srgbClr val="FFFFFF"/>
                </a:highlight>
                <a:latin typeface="Calibri" panose="020F0502020204030204" pitchFamily="34" charset="0"/>
                <a:cs typeface="Calibri" panose="020F0502020204030204" pitchFamily="34" charset="0"/>
              </a:rPr>
              <a:t>CREATE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CLASSIFIER</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err="1">
                <a:solidFill>
                  <a:srgbClr val="000000"/>
                </a:solidFill>
                <a:highlight>
                  <a:srgbClr val="FFFFFF"/>
                </a:highlight>
                <a:latin typeface="Calibri" panose="020F0502020204030204" pitchFamily="34" charset="0"/>
                <a:cs typeface="Calibri" panose="020F0502020204030204" pitchFamily="34" charset="0"/>
              </a:rPr>
              <a:t>classifier_name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FF"/>
                </a:solidFill>
                <a:highlight>
                  <a:srgbClr val="FFFFFF"/>
                </a:highlight>
                <a:latin typeface="Calibri" panose="020F0502020204030204" pitchFamily="34" charset="0"/>
                <a:cs typeface="Calibri" panose="020F0502020204030204" pitchFamily="34" charset="0"/>
              </a:rPr>
              <a:t>WITH  </a:t>
            </a:r>
          </a:p>
          <a:p>
            <a:r>
              <a:rPr lang="en-US" sz="1200" dirty="0">
                <a:solidFill>
                  <a:srgbClr val="000000"/>
                </a:solidFill>
                <a:highlight>
                  <a:srgbClr val="FFFFFF"/>
                </a:highlight>
                <a:latin typeface="Calibri" panose="020F0502020204030204" pitchFamily="34" charset="0"/>
                <a:cs typeface="Calibri" panose="020F0502020204030204" pitchFamily="34" charset="0"/>
              </a:rPr>
              <a:t>(</a:t>
            </a:r>
          </a:p>
          <a:p>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WORKLOAD_GROUP </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0000FF"/>
                </a:solidFill>
                <a:highlight>
                  <a:srgbClr val="FFFFFF"/>
                </a:highlight>
                <a:latin typeface="Calibri" panose="020F0502020204030204" pitchFamily="34" charset="0"/>
                <a:cs typeface="Calibri" panose="020F0502020204030204" pitchFamily="34" charset="0"/>
              </a:rPr>
              <a:t>MEMBERNAME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security_account</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IMPORTANCE</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LOW</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BELOW_NORMAL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ABOVE_NORMAL</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HIGH</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solidFill>
                <a:srgbClr val="000000"/>
              </a:solidFill>
              <a:highlight>
                <a:srgbClr val="FFFFFF"/>
              </a:highlight>
              <a:latin typeface="Calibri" panose="020F0502020204030204" pitchFamily="34" charset="0"/>
              <a:cs typeface="Calibri" panose="020F0502020204030204" pitchFamily="34" charset="0"/>
            </a:endParaRP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WLM_LABEL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'label'</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WLM_CONTEXT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'name'</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START_TIME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start_time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 , ] </a:t>
            </a:r>
            <a:r>
              <a:rPr lang="en-US" sz="1200" dirty="0">
                <a:solidFill>
                  <a:srgbClr val="0000FF"/>
                </a:solidFill>
                <a:highlight>
                  <a:srgbClr val="FFFFFF"/>
                </a:highlight>
                <a:latin typeface="Calibri" panose="020F0502020204030204" pitchFamily="34" charset="0"/>
                <a:cs typeface="Calibri" panose="020F0502020204030204" pitchFamily="34" charset="0"/>
              </a:rPr>
              <a:t>END_TIME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err="1">
                <a:solidFill>
                  <a:srgbClr val="FF0000"/>
                </a:solidFill>
                <a:highlight>
                  <a:srgbClr val="FFFFFF"/>
                </a:highlight>
                <a:latin typeface="Calibri" panose="020F0502020204030204" pitchFamily="34" charset="0"/>
                <a:cs typeface="Calibri" panose="020F0502020204030204" pitchFamily="34" charset="0"/>
              </a:rPr>
              <a:t>end_time</a:t>
            </a:r>
            <a:r>
              <a:rPr lang="en-US" sz="1200" dirty="0">
                <a:solidFill>
                  <a:srgbClr val="FF0000"/>
                </a:solidFill>
                <a:highlight>
                  <a:srgbClr val="FFFFFF"/>
                </a:highlight>
                <a:latin typeface="Calibri" panose="020F0502020204030204" pitchFamily="34" charset="0"/>
                <a:cs typeface="Calibri" panose="020F0502020204030204" pitchFamily="34" charset="0"/>
              </a:rPr>
              <a:t>'</a:t>
            </a:r>
            <a:r>
              <a:rPr lang="en-US" sz="1200" dirty="0">
                <a:solidFill>
                  <a:srgbClr val="000000"/>
                </a:solidFill>
                <a:highlight>
                  <a:srgbClr val="FFFFFF"/>
                </a:highlight>
                <a:latin typeface="Calibri" panose="020F0502020204030204" pitchFamily="34" charset="0"/>
                <a:cs typeface="Calibri" panose="020F0502020204030204" pitchFamily="34" charset="0"/>
              </a:rPr>
              <a:t> ]  </a:t>
            </a:r>
          </a:p>
          <a:p>
            <a:r>
              <a:rPr lang="en-US" sz="1200" dirty="0">
                <a:solidFill>
                  <a:srgbClr val="000000"/>
                </a:solidFill>
                <a:highlight>
                  <a:srgbClr val="FFFFFF"/>
                </a:highlight>
                <a:latin typeface="Calibri" panose="020F0502020204030204" pitchFamily="34" charset="0"/>
                <a:cs typeface="Calibri" panose="020F0502020204030204" pitchFamily="34" charset="0"/>
              </a:rPr>
              <a:t>)[ ; ]</a:t>
            </a:r>
            <a:endParaRPr lang="en-US" sz="1200" dirty="0">
              <a:highlight>
                <a:srgbClr val="FFFFFF"/>
              </a:highlight>
              <a:latin typeface="Calibri" panose="020F0502020204030204" pitchFamily="34" charset="0"/>
              <a:cs typeface="Calibri" panose="020F0502020204030204" pitchFamily="34" charset="0"/>
            </a:endParaRPr>
          </a:p>
          <a:p>
            <a:pPr defTabSz="914225">
              <a:defRPr/>
            </a:pPr>
            <a:br>
              <a:rPr lang="en-US" sz="12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  </a:t>
            </a:r>
            <a:r>
              <a:rPr lang="en-US" sz="1200" b="1" i="1" dirty="0">
                <a:solidFill>
                  <a:srgbClr val="505050"/>
                </a:solidFill>
                <a:latin typeface="Calibri" panose="020F0502020204030204" pitchFamily="34" charset="0"/>
                <a:cs typeface="Calibri" panose="020F0502020204030204" pitchFamily="34" charset="0"/>
              </a:rPr>
              <a:t>WORKLOAD_GROUP</a:t>
            </a:r>
            <a:r>
              <a:rPr lang="en-US" sz="1200" i="1" dirty="0">
                <a:solidFill>
                  <a:srgbClr val="505050"/>
                </a:solidFill>
                <a:latin typeface="Calibri" panose="020F0502020204030204" pitchFamily="34" charset="0"/>
                <a:cs typeface="Calibri" panose="020F0502020204030204" pitchFamily="34" charset="0"/>
              </a:rPr>
              <a:t>: maps to an existing resource class</a:t>
            </a:r>
          </a:p>
          <a:p>
            <a:pPr defTabSz="914225">
              <a:defRPr/>
            </a:pPr>
            <a:r>
              <a:rPr lang="en-US" sz="1200" b="1" i="1" dirty="0">
                <a:solidFill>
                  <a:srgbClr val="505050"/>
                </a:solidFill>
                <a:latin typeface="Calibri" panose="020F0502020204030204" pitchFamily="34" charset="0"/>
                <a:cs typeface="Calibri" panose="020F0502020204030204" pitchFamily="34" charset="0"/>
              </a:rPr>
              <a:t>  IMPORTANCE</a:t>
            </a:r>
            <a:r>
              <a:rPr lang="en-US" sz="1200" i="1" dirty="0">
                <a:solidFill>
                  <a:srgbClr val="505050"/>
                </a:solidFill>
                <a:latin typeface="Calibri" panose="020F0502020204030204" pitchFamily="34" charset="0"/>
                <a:cs typeface="Calibri" panose="020F0502020204030204" pitchFamily="34" charset="0"/>
              </a:rPr>
              <a:t>: specifies relative importance of</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request</a:t>
            </a:r>
          </a:p>
          <a:p>
            <a:pPr defTabSz="914225">
              <a:defRPr/>
            </a:pPr>
            <a:r>
              <a:rPr lang="en-US" sz="1200" b="1" i="1" dirty="0">
                <a:solidFill>
                  <a:srgbClr val="505050"/>
                </a:solidFill>
                <a:latin typeface="Calibri" panose="020F0502020204030204" pitchFamily="34" charset="0"/>
                <a:cs typeface="Calibri" panose="020F0502020204030204" pitchFamily="34" charset="0"/>
              </a:rPr>
              <a:t>  MEMBERNAME</a:t>
            </a:r>
            <a:r>
              <a:rPr lang="en-US" sz="1200" i="1" dirty="0">
                <a:solidFill>
                  <a:srgbClr val="505050"/>
                </a:solidFill>
                <a:latin typeface="Calibri" panose="020F0502020204030204" pitchFamily="34" charset="0"/>
                <a:cs typeface="Calibri" panose="020F0502020204030204" pitchFamily="34" charset="0"/>
              </a:rPr>
              <a:t>:</a:t>
            </a:r>
            <a:r>
              <a:rPr lang="en-US" sz="1200" i="1" dirty="0">
                <a:solidFill>
                  <a:srgbClr val="0000FF"/>
                </a:solidFill>
                <a:latin typeface="Calibri" panose="020F0502020204030204" pitchFamily="34" charset="0"/>
                <a:cs typeface="Calibri" panose="020F0502020204030204" pitchFamily="34" charset="0"/>
              </a:rPr>
              <a:t> </a:t>
            </a:r>
            <a:r>
              <a:rPr lang="en-US" sz="1200" i="1" dirty="0">
                <a:solidFill>
                  <a:srgbClr val="505050"/>
                </a:solidFill>
                <a:latin typeface="Calibri" panose="020F0502020204030204" pitchFamily="34" charset="0"/>
                <a:cs typeface="Calibri" panose="020F0502020204030204" pitchFamily="34" charset="0"/>
              </a:rPr>
              <a:t>database user, role, AAD login or AAD</a:t>
            </a:r>
            <a:br>
              <a:rPr lang="en-US" sz="1200" i="1" dirty="0">
                <a:solidFill>
                  <a:srgbClr val="505050"/>
                </a:solidFill>
                <a:latin typeface="Calibri" panose="020F0502020204030204" pitchFamily="34" charset="0"/>
                <a:cs typeface="Calibri" panose="020F0502020204030204" pitchFamily="34" charset="0"/>
              </a:rPr>
            </a:br>
            <a:r>
              <a:rPr lang="en-US" sz="1200" i="1" dirty="0">
                <a:solidFill>
                  <a:srgbClr val="505050"/>
                </a:solidFill>
                <a:latin typeface="Calibri" panose="020F0502020204030204" pitchFamily="34" charset="0"/>
                <a:cs typeface="Calibri" panose="020F0502020204030204" pitchFamily="34" charset="0"/>
              </a:rPr>
              <a:t>              group</a:t>
            </a:r>
          </a:p>
        </p:txBody>
      </p:sp>
    </p:spTree>
    <p:extLst>
      <p:ext uri="{BB962C8B-B14F-4D97-AF65-F5344CB8AC3E}">
        <p14:creationId xmlns:p14="http://schemas.microsoft.com/office/powerpoint/2010/main" val="134112374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E1534-BC64-4C78-8CF3-FEEF1F7B7118}"/>
              </a:ext>
            </a:extLst>
          </p:cNvPr>
          <p:cNvSpPr>
            <a:spLocks noGrp="1"/>
          </p:cNvSpPr>
          <p:nvPr>
            <p:ph type="title"/>
          </p:nvPr>
        </p:nvSpPr>
        <p:spPr/>
        <p:txBody>
          <a:bodyPr/>
          <a:lstStyle/>
          <a:p>
            <a:r>
              <a:rPr lang="en-US"/>
              <a:t>Workload importance</a:t>
            </a:r>
          </a:p>
        </p:txBody>
      </p:sp>
      <p:sp>
        <p:nvSpPr>
          <p:cNvPr id="4" name="Text Placeholder 3">
            <a:extLst>
              <a:ext uri="{FF2B5EF4-FFF2-40B4-BE49-F238E27FC236}">
                <a16:creationId xmlns:a16="http://schemas.microsoft.com/office/drawing/2014/main" id="{E3F61933-D551-4FF6-9B74-71302CC38121}"/>
              </a:ext>
            </a:extLst>
          </p:cNvPr>
          <p:cNvSpPr>
            <a:spLocks noGrp="1"/>
          </p:cNvSpPr>
          <p:nvPr>
            <p:ph type="body" sz="quarter" idx="10"/>
          </p:nvPr>
        </p:nvSpPr>
        <p:spPr>
          <a:xfrm>
            <a:off x="427229" y="1120900"/>
            <a:ext cx="5002116" cy="5743771"/>
          </a:xfrm>
        </p:spPr>
        <p:txBody>
          <a:bodyPr/>
          <a:lstStyle/>
          <a:p>
            <a:pPr lvl="0"/>
            <a:r>
              <a:rPr lang="en-US">
                <a:solidFill>
                  <a:schemeClr val="tx2"/>
                </a:solidFill>
              </a:rPr>
              <a:t>Overview</a:t>
            </a:r>
          </a:p>
          <a:p>
            <a:r>
              <a:rPr lang="en-US" sz="1600">
                <a:latin typeface="Segoe UI"/>
                <a:cs typeface="Segoe UI Semibold" panose="020B0702040204020203" pitchFamily="34" charset="0"/>
              </a:rPr>
              <a:t>Queries past the concurrency limit enter a </a:t>
            </a:r>
            <a:r>
              <a:rPr lang="en-US" sz="1600" err="1">
                <a:latin typeface="Segoe UI"/>
                <a:cs typeface="Segoe UI Semibold" panose="020B0702040204020203" pitchFamily="34" charset="0"/>
              </a:rPr>
              <a:t>FiFo</a:t>
            </a:r>
            <a:r>
              <a:rPr lang="en-US" sz="1600">
                <a:latin typeface="Segoe UI"/>
                <a:cs typeface="Segoe UI Semibold" panose="020B0702040204020203" pitchFamily="34" charset="0"/>
              </a:rPr>
              <a:t> queue</a:t>
            </a:r>
          </a:p>
          <a:p>
            <a:r>
              <a:rPr lang="en-US" sz="1600">
                <a:latin typeface="Segoe UI"/>
                <a:cs typeface="Segoe UI Semibold" panose="020B0702040204020203" pitchFamily="34" charset="0"/>
              </a:rPr>
              <a:t>By default, queries are released from the queue on a first-in, first-out basis as resources become available</a:t>
            </a:r>
          </a:p>
          <a:p>
            <a:r>
              <a:rPr lang="en-US" sz="1600">
                <a:latin typeface="Segoe UI"/>
                <a:cs typeface="Segoe UI Semibold" panose="020B0702040204020203" pitchFamily="34" charset="0"/>
              </a:rPr>
              <a:t>Workload importance allows higher priority queries to receive resources immediately regardless of queue </a:t>
            </a:r>
          </a:p>
          <a:p>
            <a:pPr lvl="0"/>
            <a:endParaRPr lang="en-US" sz="1600">
              <a:latin typeface="Segoe UI"/>
              <a:cs typeface="Segoe UI Semibold" panose="020B0702040204020203" pitchFamily="34" charset="0"/>
            </a:endParaRPr>
          </a:p>
          <a:p>
            <a:pPr lvl="0"/>
            <a:r>
              <a:rPr lang="en-US">
                <a:solidFill>
                  <a:schemeClr val="tx2"/>
                </a:solidFill>
              </a:rPr>
              <a:t>Example Video</a:t>
            </a:r>
          </a:p>
          <a:p>
            <a:pPr lvl="0"/>
            <a:r>
              <a:rPr lang="en-US" sz="1600">
                <a:latin typeface="Segoe UI"/>
                <a:cs typeface="Segoe UI Semibold" panose="020B0702040204020203" pitchFamily="34" charset="0"/>
              </a:rPr>
              <a:t>State analysts have normal importance.</a:t>
            </a:r>
          </a:p>
          <a:p>
            <a:pPr lvl="0"/>
            <a:r>
              <a:rPr lang="en-US" sz="1600">
                <a:latin typeface="Segoe UI"/>
                <a:cs typeface="Segoe UI Semibold" panose="020B0702040204020203" pitchFamily="34" charset="0"/>
              </a:rPr>
              <a:t>National analyst is assigned high importance.</a:t>
            </a:r>
          </a:p>
          <a:p>
            <a:pPr lvl="0"/>
            <a:r>
              <a:rPr lang="en-US" sz="1600">
                <a:latin typeface="Segoe UI"/>
                <a:cs typeface="Segoe UI Semibold" panose="020B0702040204020203" pitchFamily="34" charset="0"/>
              </a:rPr>
              <a:t>State analyst queries execute in order of arrival</a:t>
            </a:r>
          </a:p>
          <a:p>
            <a:pPr lvl="0"/>
            <a:r>
              <a:rPr lang="en-US" sz="1600">
                <a:latin typeface="Segoe UI"/>
                <a:cs typeface="Segoe UI Semibold" panose="020B0702040204020203" pitchFamily="34" charset="0"/>
              </a:rPr>
              <a:t>When the national analyst’s query arrives, it jumps to the top of the queue</a:t>
            </a: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a:p>
            <a:endParaRPr lang="en-US" sz="1600">
              <a:latin typeface="Segoe UI"/>
              <a:cs typeface="Segoe UI Semibold" panose="020B0702040204020203" pitchFamily="34" charset="0"/>
            </a:endParaRPr>
          </a:p>
        </p:txBody>
      </p:sp>
      <p:sp>
        <p:nvSpPr>
          <p:cNvPr id="44" name="Rectangle 43">
            <a:extLst>
              <a:ext uri="{FF2B5EF4-FFF2-40B4-BE49-F238E27FC236}">
                <a16:creationId xmlns:a16="http://schemas.microsoft.com/office/drawing/2014/main" id="{284BA47A-67BE-4505-8DFE-DE355EC891E2}"/>
              </a:ext>
            </a:extLst>
          </p:cNvPr>
          <p:cNvSpPr/>
          <p:nvPr/>
        </p:nvSpPr>
        <p:spPr>
          <a:xfrm>
            <a:off x="427229" y="5386399"/>
            <a:ext cx="5002116" cy="1222469"/>
          </a:xfrm>
          <a:prstGeom prst="rect">
            <a:avLst/>
          </a:prstGeom>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CREATE</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CLASSIFIER</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National_Analyst</a:t>
            </a:r>
            <a:r>
              <a:rPr lang="en-US" sz="1200">
                <a:solidFill>
                  <a:srgbClr val="000000"/>
                </a:solidFill>
                <a:latin typeface="Calibri" panose="020F0502020204030204" pitchFamily="34" charset="0"/>
                <a:cs typeface="Calibri" panose="020F0502020204030204" pitchFamily="34" charset="0"/>
              </a:rPr>
              <a:t>  </a:t>
            </a:r>
          </a:p>
          <a:p>
            <a:pPr defTabSz="914225">
              <a:defRPr/>
            </a:pPr>
            <a:r>
              <a:rPr lang="en-US" sz="1200">
                <a:solidFill>
                  <a:srgbClr val="0000FF"/>
                </a:solidFill>
                <a:latin typeface="Calibri" panose="020F0502020204030204" pitchFamily="34" charset="0"/>
                <a:cs typeface="Calibri" panose="020F0502020204030204" pitchFamily="34" charset="0"/>
              </a:rPr>
              <a:t>WITH  </a:t>
            </a:r>
          </a:p>
          <a:p>
            <a:pPr defTabSz="914225">
              <a:defRPr/>
            </a:pPr>
            <a:r>
              <a:rPr lang="en-US" sz="1200">
                <a:solidFill>
                  <a:srgbClr val="000000"/>
                </a:solidFill>
                <a:latin typeface="Calibri" panose="020F0502020204030204" pitchFamily="34" charset="0"/>
                <a:cs typeface="Calibri" panose="020F0502020204030204" pitchFamily="34" charset="0"/>
              </a:rPr>
              <a:t>(</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WORKLOAD_GROUP </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‘analyst’</a:t>
            </a:r>
            <a:endParaRPr lang="en-US" sz="1200">
              <a:solidFill>
                <a:srgbClr val="000000"/>
              </a:solidFill>
              <a:latin typeface="Calibri" panose="020F0502020204030204" pitchFamily="34" charset="0"/>
              <a:cs typeface="Calibri" panose="020F0502020204030204" pitchFamily="34" charset="0"/>
            </a:endParaRP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IMPORTANCE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HIGH   </a:t>
            </a:r>
          </a:p>
          <a:p>
            <a:pPr defTabSz="914225">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MEMBERNAME</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 </a:t>
            </a:r>
            <a:r>
              <a:rPr lang="en-US" sz="1200">
                <a:solidFill>
                  <a:srgbClr val="FF0000"/>
                </a:solidFill>
                <a:latin typeface="Calibri" panose="020F0502020204030204" pitchFamily="34" charset="0"/>
                <a:cs typeface="Calibri" panose="020F0502020204030204" pitchFamily="34" charset="0"/>
              </a:rPr>
              <a:t>‘</a:t>
            </a:r>
            <a:r>
              <a:rPr lang="en-US" sz="1200" err="1">
                <a:solidFill>
                  <a:srgbClr val="FF0000"/>
                </a:solidFill>
                <a:latin typeface="Calibri" panose="020F0502020204030204" pitchFamily="34" charset="0"/>
                <a:cs typeface="Calibri" panose="020F0502020204030204" pitchFamily="34" charset="0"/>
              </a:rPr>
              <a:t>National_Analyst_Login</a:t>
            </a:r>
            <a:r>
              <a:rPr lang="en-US" sz="1200">
                <a:solidFill>
                  <a:srgbClr val="FF000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p>
        </p:txBody>
      </p:sp>
      <p:grpSp>
        <p:nvGrpSpPr>
          <p:cNvPr id="13" name="Group 12">
            <a:extLst>
              <a:ext uri="{FF2B5EF4-FFF2-40B4-BE49-F238E27FC236}">
                <a16:creationId xmlns:a16="http://schemas.microsoft.com/office/drawing/2014/main" id="{A705AA90-DF61-41E3-A69D-38E27900B3C8}"/>
              </a:ext>
            </a:extLst>
          </p:cNvPr>
          <p:cNvGrpSpPr/>
          <p:nvPr/>
        </p:nvGrpSpPr>
        <p:grpSpPr>
          <a:xfrm>
            <a:off x="5426233" y="286973"/>
            <a:ext cx="6761791" cy="6570541"/>
            <a:chOff x="5429250" y="286526"/>
            <a:chExt cx="6762750" cy="6571473"/>
          </a:xfrm>
        </p:grpSpPr>
        <p:pic>
          <p:nvPicPr>
            <p:cNvPr id="6" name="WorkloadMangement with Audio">
              <a:hlinkClick r:id="" action="ppaction://media"/>
              <a:extLst>
                <a:ext uri="{FF2B5EF4-FFF2-40B4-BE49-F238E27FC236}">
                  <a16:creationId xmlns:a16="http://schemas.microsoft.com/office/drawing/2014/main" id="{AA8D65F9-1E2A-4F4F-B533-B4CD828C5F48}"/>
                </a:ext>
              </a:extLst>
            </p:cNvPr>
            <p:cNvPicPr>
              <a:picLocks noChangeAspect="1"/>
            </p:cNvPicPr>
            <p:nvPr>
              <a:videoFile r:link="rId1"/>
              <p:extLst>
                <p:ext uri="{DAA4B4D4-6D71-4841-9C94-3DE7FCFB9230}">
                  <p14:media xmlns:p14="http://schemas.microsoft.com/office/powerpoint/2010/main" r:embed="rId2">
                    <p14:trim st="14258" end="7277.6666"/>
                  </p14:media>
                </p:ext>
              </p:extLst>
            </p:nvPr>
          </p:nvPicPr>
          <p:blipFill rotWithShape="1">
            <a:blip r:embed="rId5"/>
            <a:srcRect l="44531"/>
            <a:stretch>
              <a:fillRect/>
            </a:stretch>
          </p:blipFill>
          <p:spPr>
            <a:xfrm>
              <a:off x="5429250" y="286526"/>
              <a:ext cx="6762750" cy="6571473"/>
            </a:xfrm>
            <a:prstGeom prst="rect">
              <a:avLst/>
            </a:prstGeom>
          </p:spPr>
        </p:pic>
        <p:sp>
          <p:nvSpPr>
            <p:cNvPr id="2" name="Rectangle 1">
              <a:extLst>
                <a:ext uri="{FF2B5EF4-FFF2-40B4-BE49-F238E27FC236}">
                  <a16:creationId xmlns:a16="http://schemas.microsoft.com/office/drawing/2014/main" id="{9BAE9353-222A-4F7E-8C08-9051508B36F8}"/>
                </a:ext>
              </a:extLst>
            </p:cNvPr>
            <p:cNvSpPr/>
            <p:nvPr/>
          </p:nvSpPr>
          <p:spPr bwMode="auto">
            <a:xfrm>
              <a:off x="5512379" y="495865"/>
              <a:ext cx="2190748" cy="1656208"/>
            </a:xfrm>
            <a:prstGeom prst="rect">
              <a:avLst/>
            </a:prstGeom>
            <a:solidFill>
              <a:srgbClr val="EDED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BC769C95-BD38-4AD7-A227-01A5A5286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5674" y="754833"/>
              <a:ext cx="1224657" cy="1173491"/>
            </a:xfrm>
            <a:prstGeom prst="rect">
              <a:avLst/>
            </a:prstGeom>
          </p:spPr>
        </p:pic>
        <p:sp>
          <p:nvSpPr>
            <p:cNvPr id="12" name="TextBox 11">
              <a:extLst>
                <a:ext uri="{FF2B5EF4-FFF2-40B4-BE49-F238E27FC236}">
                  <a16:creationId xmlns:a16="http://schemas.microsoft.com/office/drawing/2014/main" id="{CBE844FD-C495-48FF-A813-F0D308E64BDB}"/>
                </a:ext>
              </a:extLst>
            </p:cNvPr>
            <p:cNvSpPr txBox="1"/>
            <p:nvPr/>
          </p:nvSpPr>
          <p:spPr>
            <a:xfrm>
              <a:off x="5883383" y="2015705"/>
              <a:ext cx="1792083" cy="528991"/>
            </a:xfrm>
            <a:prstGeom prst="rect">
              <a:avLst/>
            </a:prstGeom>
            <a:noFill/>
          </p:spPr>
          <p:txBody>
            <a:bodyPr wrap="square" lIns="0" tIns="0" rIns="0" bIns="0" rtlCol="0">
              <a:spAutoFit/>
            </a:bodyPr>
            <a:lstStyle/>
            <a:p>
              <a:pPr>
                <a:lnSpc>
                  <a:spcPct val="90000"/>
                </a:lnSpc>
                <a:spcAft>
                  <a:spcPts val="600"/>
                </a:spcAft>
              </a:pPr>
              <a:r>
                <a:rPr lang="en-US" sz="1600">
                  <a:latin typeface="+mj-lt"/>
                  <a:ea typeface="Segoe UI" pitchFamily="34" charset="0"/>
                  <a:cs typeface="Segoe UI" pitchFamily="34" charset="0"/>
                </a:rPr>
                <a:t>Azure Synapse </a:t>
              </a:r>
            </a:p>
            <a:p>
              <a:pPr>
                <a:lnSpc>
                  <a:spcPct val="90000"/>
                </a:lnSpc>
                <a:spcAft>
                  <a:spcPts val="600"/>
                </a:spcAft>
              </a:pPr>
              <a:r>
                <a:rPr lang="en-US" sz="1600">
                  <a:latin typeface="+mj-lt"/>
                  <a:ea typeface="Segoe UI" pitchFamily="34" charset="0"/>
                  <a:cs typeface="Segoe UI" pitchFamily="34" charset="0"/>
                </a:rPr>
                <a:t>Analytics</a:t>
              </a:r>
            </a:p>
          </p:txBody>
        </p:sp>
      </p:grpSp>
    </p:spTree>
    <p:extLst>
      <p:ext uri="{BB962C8B-B14F-4D97-AF65-F5344CB8AC3E}">
        <p14:creationId xmlns:p14="http://schemas.microsoft.com/office/powerpoint/2010/main" val="1744960574"/>
      </p:ext>
    </p:extLst>
  </p:cSld>
  <p:clrMapOvr>
    <a:masterClrMapping/>
  </p:clrMapOvr>
  <p:transition>
    <p:fade/>
  </p:transition>
  <p:timing>
    <p:tnLst>
      <p:par>
        <p:cTn id="1" dur="indefinite" restart="never" nodeType="tmRoot">
          <p:childTnLst>
            <p:video>
              <p:cMediaNode vol="84848" mute="1">
                <p:cTn id="2" repeatCount="indefinite" fill="hold" display="0">
                  <p:stCondLst>
                    <p:cond delay="indefinite"/>
                  </p:stCondLst>
                </p:cTn>
                <p:tgtEl>
                  <p:spTgt spid="6"/>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364C19-EA03-4CEA-A07C-164FA8AE721D}"/>
              </a:ext>
            </a:extLst>
          </p:cNvPr>
          <p:cNvSpPr/>
          <p:nvPr/>
        </p:nvSpPr>
        <p:spPr>
          <a:xfrm>
            <a:off x="5663514" y="1612594"/>
            <a:ext cx="6704648" cy="2352618"/>
          </a:xfrm>
          <a:prstGeom prst="rect">
            <a:avLst/>
          </a:prstGeom>
        </p:spPr>
        <p:txBody>
          <a:bodyPr wrap="square">
            <a:spAutoFit/>
          </a:bodyPr>
          <a:lstStyle/>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WORKLOAD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GROUP</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group_name</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MIN_PERCENTAGE_RESOURCE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defTabSz="1218935">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en-US" sz="1200">
                <a:solidFill>
                  <a:srgbClr val="0000FF"/>
                </a:solidFill>
                <a:highlight>
                  <a:srgbClr val="FFFFFF"/>
                </a:highlight>
                <a:latin typeface="Calibri" panose="020F0502020204030204" pitchFamily="34" charset="0"/>
                <a:cs typeface="Calibri" panose="020F0502020204030204" pitchFamily="34" charset="0"/>
              </a:rPr>
              <a:t>CAP_PERCENTAGE_RESOURCE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a:t>
            </a:r>
            <a:r>
              <a:rPr lang="fr-FR" sz="1200">
                <a:solidFill>
                  <a:srgbClr val="0000FF"/>
                </a:solidFill>
                <a:highlight>
                  <a:srgbClr val="FFFFFF"/>
                </a:highlight>
                <a:latin typeface="Calibri" panose="020F0502020204030204" pitchFamily="34" charset="0"/>
                <a:cs typeface="Calibri" panose="020F0502020204030204" pitchFamily="34" charset="0"/>
              </a:rPr>
              <a:t>REQUEST_MIN_RESOURCE_GRANT_PERCENT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fr-FR" sz="1200">
                <a:solidFill>
                  <a:srgbClr val="0000FF"/>
                </a:solidFill>
                <a:highlight>
                  <a:srgbClr val="FFFFFF"/>
                </a:highlight>
                <a:latin typeface="Calibri" panose="020F0502020204030204" pitchFamily="34" charset="0"/>
                <a:cs typeface="Calibri" panose="020F0502020204030204" pitchFamily="34" charset="0"/>
              </a:rPr>
              <a:t>REQUEST_MAX_RESOURCE_GRANT_PERCENT</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highlight>
                  <a:srgbClr val="FFFFFF"/>
                </a:highlight>
                <a:latin typeface="Calibri" panose="020F0502020204030204" pitchFamily="34" charset="0"/>
                <a:cs typeface="Calibri" panose="020F0502020204030204" pitchFamily="34" charset="0"/>
              </a:rPr>
              <a:t>IMPORTANCE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LOW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BELOW_NORMAL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ABOVE_NORMAL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HIGH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a:buClr>
                <a:srgbClr val="33C0CD"/>
              </a:buClr>
              <a:defRPr/>
            </a:pPr>
            <a:r>
              <a:rPr lang="en-US" sz="1200">
                <a:solidFill>
                  <a:srgbClr val="000000"/>
                </a:solidFill>
                <a:highlight>
                  <a:srgbClr val="FFFFFF"/>
                </a:highlight>
                <a:latin typeface="Calibri" panose="020F0502020204030204" pitchFamily="34" charset="0"/>
                <a:cs typeface="Calibri" panose="020F0502020204030204" pitchFamily="34" charset="0"/>
              </a:rPr>
              <a:t>  [ [ , ] </a:t>
            </a:r>
            <a:r>
              <a:rPr lang="en-US" sz="1200">
                <a:solidFill>
                  <a:srgbClr val="0000FF"/>
                </a:solidFill>
                <a:latin typeface="Calibri" panose="020F0502020204030204" pitchFamily="34" charset="0"/>
                <a:cs typeface="Calibri" panose="020F0502020204030204" pitchFamily="34" charset="0"/>
              </a:rPr>
              <a:t>QUERY_EXECUTION_TIMEOUT_SEC</a:t>
            </a:r>
            <a:r>
              <a:rPr lang="en-US" sz="1200">
                <a:solidFill>
                  <a:srgbClr val="0000FF"/>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value ]  </a:t>
            </a:r>
          </a:p>
          <a:p>
            <a:pPr defTabSz="1218935">
              <a:buClr>
                <a:srgbClr val="33C0CD"/>
              </a:buClr>
              <a:defRPr/>
            </a:pPr>
            <a:r>
              <a:rPr lang="en-US" sz="1200">
                <a:solidFill>
                  <a:srgbClr val="808080"/>
                </a:solidFill>
                <a:highlight>
                  <a:srgbClr val="FFFFFF"/>
                </a:highlight>
                <a:latin typeface="Calibri" panose="020F0502020204030204" pitchFamily="34" charset="0"/>
                <a:cs typeface="Calibri" panose="020F0502020204030204" pitchFamily="34" charset="0"/>
              </a:rPr>
              <a:t> )</a:t>
            </a:r>
            <a:r>
              <a:rPr lang="en-US" sz="1200">
                <a:solidFill>
                  <a:srgbClr val="000000"/>
                </a:solidFill>
                <a:highlight>
                  <a:srgbClr val="FFFFFF"/>
                </a:highlight>
                <a:latin typeface="Calibri" panose="020F0502020204030204" pitchFamily="34" charset="0"/>
                <a:cs typeface="Calibri" panose="020F0502020204030204" pitchFamily="34" charset="0"/>
              </a:rPr>
              <a:t>[ ; ]</a:t>
            </a:r>
            <a:endParaRPr lang="en-US" sz="1200">
              <a:solidFill>
                <a:srgbClr val="000000"/>
              </a:solidFill>
              <a:latin typeface="Calibri" panose="020F0502020204030204" pitchFamily="34" charset="0"/>
              <a:cs typeface="Calibri" panose="020F0502020204030204" pitchFamily="34" charset="0"/>
            </a:endParaRPr>
          </a:p>
          <a:p>
            <a:pPr defTabSz="914225">
              <a:defRPr/>
            </a:pP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
        <p:nvSpPr>
          <p:cNvPr id="4" name="Title 3">
            <a:extLst>
              <a:ext uri="{FF2B5EF4-FFF2-40B4-BE49-F238E27FC236}">
                <a16:creationId xmlns:a16="http://schemas.microsoft.com/office/drawing/2014/main" id="{B587CE90-2A88-44AD-AFEA-55CC0B3D3E53}"/>
              </a:ext>
            </a:extLst>
          </p:cNvPr>
          <p:cNvSpPr>
            <a:spLocks noGrp="1"/>
          </p:cNvSpPr>
          <p:nvPr>
            <p:ph type="title"/>
          </p:nvPr>
        </p:nvSpPr>
        <p:spPr>
          <a:xfrm>
            <a:off x="427229" y="223040"/>
            <a:ext cx="8283343" cy="739238"/>
          </a:xfrm>
        </p:spPr>
        <p:txBody>
          <a:bodyPr/>
          <a:lstStyle/>
          <a:p>
            <a:r>
              <a:rPr lang="en-US"/>
              <a:t>Workload Isolation</a:t>
            </a:r>
          </a:p>
        </p:txBody>
      </p:sp>
      <p:sp>
        <p:nvSpPr>
          <p:cNvPr id="7" name="Text Placeholder 6">
            <a:extLst>
              <a:ext uri="{FF2B5EF4-FFF2-40B4-BE49-F238E27FC236}">
                <a16:creationId xmlns:a16="http://schemas.microsoft.com/office/drawing/2014/main" id="{33D78544-8F90-43BD-8026-0B75EA7D883B}"/>
              </a:ext>
            </a:extLst>
          </p:cNvPr>
          <p:cNvSpPr>
            <a:spLocks noGrp="1"/>
          </p:cNvSpPr>
          <p:nvPr>
            <p:ph type="body" sz="quarter" idx="10"/>
          </p:nvPr>
        </p:nvSpPr>
        <p:spPr>
          <a:xfrm>
            <a:off x="427228" y="1120902"/>
            <a:ext cx="5236287" cy="5581955"/>
          </a:xfrm>
        </p:spPr>
        <p:txBody>
          <a:bodyPr/>
          <a:lstStyle/>
          <a:p>
            <a:pPr lvl="0"/>
            <a:r>
              <a:rPr lang="en-US" dirty="0">
                <a:solidFill>
                  <a:schemeClr val="tx2"/>
                </a:solidFill>
              </a:rPr>
              <a:t>Overview</a:t>
            </a:r>
          </a:p>
          <a:p>
            <a:r>
              <a:rPr lang="en-US" sz="1600" dirty="0">
                <a:latin typeface="Segoe UI" panose="020B0502040204020203" pitchFamily="34" charset="0"/>
                <a:cs typeface="Segoe UI" panose="020B0502040204020203" pitchFamily="34" charset="0"/>
              </a:rPr>
              <a:t>Allocate fixed resources to workload group. </a:t>
            </a:r>
          </a:p>
          <a:p>
            <a:r>
              <a:rPr lang="en-US" sz="1600" dirty="0">
                <a:latin typeface="Segoe UI" panose="020B0502040204020203" pitchFamily="34" charset="0"/>
                <a:cs typeface="Segoe UI" panose="020B0502040204020203" pitchFamily="34" charset="0"/>
              </a:rPr>
              <a:t>Assign maximum and minimum usage for varying resources under load. These adjustments can be done live without having to take SQL Analytics offline.</a:t>
            </a:r>
            <a:br>
              <a:rPr lang="en-US" sz="1600" dirty="0">
                <a:latin typeface="Segoe UI" panose="020B0502040204020203" pitchFamily="34" charset="0"/>
                <a:cs typeface="Segoe UI" panose="020B0502040204020203" pitchFamily="34" charset="0"/>
              </a:rPr>
            </a:br>
            <a:endParaRPr lang="en-US" sz="1600" dirty="0">
              <a:solidFill>
                <a:srgbClr val="0078D7"/>
              </a:solidFill>
            </a:endParaRPr>
          </a:p>
          <a:p>
            <a:pPr lvl="0"/>
            <a:r>
              <a:rPr lang="en-US" dirty="0">
                <a:solidFill>
                  <a:schemeClr val="tx2"/>
                </a:solidFill>
              </a:rPr>
              <a:t>Benefits</a:t>
            </a:r>
          </a:p>
          <a:p>
            <a:pPr lvl="0"/>
            <a:r>
              <a:rPr lang="en-US" sz="1600" dirty="0">
                <a:latin typeface="Segoe UI" panose="020B0502040204020203" pitchFamily="34" charset="0"/>
                <a:cs typeface="Segoe UI" panose="020B0502040204020203" pitchFamily="34" charset="0"/>
              </a:rPr>
              <a:t>Reserve resources for a group of requests</a:t>
            </a:r>
          </a:p>
          <a:p>
            <a:pPr lvl="0"/>
            <a:r>
              <a:rPr lang="en-US" sz="1600" dirty="0">
                <a:latin typeface="Segoe UI" panose="020B0502040204020203" pitchFamily="34" charset="0"/>
                <a:cs typeface="Segoe UI" panose="020B0502040204020203" pitchFamily="34" charset="0"/>
              </a:rPr>
              <a:t>Limit the amount of resources a group of requests can consume</a:t>
            </a:r>
          </a:p>
          <a:p>
            <a:pPr lvl="0"/>
            <a:r>
              <a:rPr lang="en-US" sz="1600" dirty="0">
                <a:latin typeface="Segoe UI" panose="020B0502040204020203" pitchFamily="34" charset="0"/>
                <a:cs typeface="Segoe UI" panose="020B0502040204020203" pitchFamily="34" charset="0"/>
              </a:rPr>
              <a:t>Shared resources accessed based on importance level</a:t>
            </a:r>
          </a:p>
          <a:p>
            <a:pPr lvl="0"/>
            <a:r>
              <a:rPr lang="en-US" sz="1600" dirty="0">
                <a:latin typeface="Segoe UI" panose="020B0502040204020203" pitchFamily="34" charset="0"/>
                <a:cs typeface="Segoe UI" panose="020B0502040204020203" pitchFamily="34" charset="0"/>
              </a:rPr>
              <a:t>Set Query timeout value. Get DBAs out of the business of killing runaway queries</a:t>
            </a:r>
          </a:p>
          <a:p>
            <a:pPr lvl="0"/>
            <a:br>
              <a:rPr lang="en-US" dirty="0">
                <a:solidFill>
                  <a:srgbClr val="0078D7"/>
                </a:solidFill>
              </a:rPr>
            </a:br>
            <a:r>
              <a:rPr lang="en-US" dirty="0">
                <a:solidFill>
                  <a:schemeClr val="tx2"/>
                </a:solidFill>
              </a:rPr>
              <a:t>Monitoring DMVs</a:t>
            </a:r>
            <a:endParaRPr lang="en-US" sz="1600" dirty="0">
              <a:solidFill>
                <a:schemeClr val="tx2"/>
              </a:solidFill>
              <a:latin typeface="Segoe UI" panose="020B0502040204020203" pitchFamily="34" charset="0"/>
              <a:cs typeface="Segoe UI" panose="020B0502040204020203" pitchFamily="34" charset="0"/>
            </a:endParaRPr>
          </a:p>
          <a:p>
            <a:r>
              <a:rPr lang="en-US" sz="1600" dirty="0" err="1">
                <a:solidFill>
                  <a:srgbClr val="0000FF"/>
                </a:solidFill>
                <a:latin typeface="Calibri" panose="020F0502020204030204" pitchFamily="34" charset="0"/>
                <a:cs typeface="Calibri" panose="020F0502020204030204" pitchFamily="34" charset="0"/>
              </a:rPr>
              <a:t>sys.workload_management_workload_groups</a:t>
            </a:r>
            <a:r>
              <a:rPr lang="en-US" sz="1600" dirty="0">
                <a:solidFill>
                  <a:srgbClr val="0000FF"/>
                </a:solidFill>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 </a:t>
            </a:r>
          </a:p>
          <a:p>
            <a:r>
              <a:rPr lang="en-US" sz="1600" dirty="0">
                <a:latin typeface="Segoe UI" panose="020B0502040204020203" pitchFamily="34" charset="0"/>
                <a:cs typeface="Segoe UI" panose="020B0502040204020203" pitchFamily="34" charset="0"/>
              </a:rPr>
              <a:t>Query to view configured workload group.</a:t>
            </a:r>
          </a:p>
        </p:txBody>
      </p:sp>
      <p:graphicFrame>
        <p:nvGraphicFramePr>
          <p:cNvPr id="6" name="Chart 5">
            <a:extLst>
              <a:ext uri="{FF2B5EF4-FFF2-40B4-BE49-F238E27FC236}">
                <a16:creationId xmlns:a16="http://schemas.microsoft.com/office/drawing/2014/main" id="{4EC58275-CCB6-4444-A2CE-80D9847831EA}"/>
              </a:ext>
            </a:extLst>
          </p:cNvPr>
          <p:cNvGraphicFramePr/>
          <p:nvPr/>
        </p:nvGraphicFramePr>
        <p:xfrm>
          <a:off x="7037410" y="3999903"/>
          <a:ext cx="3308457" cy="27089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93592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Discussion…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599101" cy="2031185"/>
          </a:xfrm>
        </p:spPr>
        <p:txBody>
          <a:bodyPr/>
          <a:lstStyle/>
          <a:p>
            <a:r>
              <a:rPr lang="en-US" dirty="0"/>
              <a:t>What are some of the advantages and disadvantages of workload isolation versus SQL Pool scaling?</a:t>
            </a:r>
          </a:p>
          <a:p>
            <a:endParaRPr lang="en-US" dirty="0"/>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26581472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7F83C2D-F5BE-4C90-ACD4-4A3DAB7746A4}"/>
              </a:ext>
            </a:extLst>
          </p:cNvPr>
          <p:cNvGrpSpPr/>
          <p:nvPr/>
        </p:nvGrpSpPr>
        <p:grpSpPr>
          <a:xfrm>
            <a:off x="5114750" y="1077470"/>
            <a:ext cx="7172677" cy="5051642"/>
            <a:chOff x="4301763" y="743016"/>
            <a:chExt cx="8207605" cy="5780864"/>
          </a:xfrm>
        </p:grpSpPr>
        <p:pic>
          <p:nvPicPr>
            <p:cNvPr id="9" name="Picture 8">
              <a:extLst>
                <a:ext uri="{FF2B5EF4-FFF2-40B4-BE49-F238E27FC236}">
                  <a16:creationId xmlns:a16="http://schemas.microsoft.com/office/drawing/2014/main" id="{469937B4-8F87-439D-ADCC-6CB743BB22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763" y="743016"/>
              <a:ext cx="8207605" cy="5780864"/>
            </a:xfrm>
            <a:prstGeom prst="rect">
              <a:avLst/>
            </a:prstGeom>
          </p:spPr>
        </p:pic>
        <p:pic>
          <p:nvPicPr>
            <p:cNvPr id="7" name="Picture 6">
              <a:extLst>
                <a:ext uri="{FF2B5EF4-FFF2-40B4-BE49-F238E27FC236}">
                  <a16:creationId xmlns:a16="http://schemas.microsoft.com/office/drawing/2014/main" id="{33FB5152-2F0E-406C-90A7-4DD8FC762D15}"/>
                </a:ext>
              </a:extLst>
            </p:cNvPr>
            <p:cNvPicPr>
              <a:picLocks noChangeAspect="1"/>
            </p:cNvPicPr>
            <p:nvPr/>
          </p:nvPicPr>
          <p:blipFill>
            <a:blip r:embed="rId5"/>
            <a:stretch>
              <a:fillRect/>
            </a:stretch>
          </p:blipFill>
          <p:spPr>
            <a:xfrm>
              <a:off x="4848030" y="1463505"/>
              <a:ext cx="7086305" cy="4457876"/>
            </a:xfrm>
            <a:prstGeom prst="rect">
              <a:avLst/>
            </a:prstGeom>
          </p:spPr>
        </p:pic>
      </p:grpSp>
      <p:sp>
        <p:nvSpPr>
          <p:cNvPr id="2" name="Title 1">
            <a:extLst>
              <a:ext uri="{FF2B5EF4-FFF2-40B4-BE49-F238E27FC236}">
                <a16:creationId xmlns:a16="http://schemas.microsoft.com/office/drawing/2014/main" id="{6A094FCB-4DBB-46B3-B372-864EAD62FD73}"/>
              </a:ext>
            </a:extLst>
          </p:cNvPr>
          <p:cNvSpPr>
            <a:spLocks noGrp="1"/>
          </p:cNvSpPr>
          <p:nvPr>
            <p:ph type="title"/>
          </p:nvPr>
        </p:nvSpPr>
        <p:spPr/>
        <p:txBody>
          <a:bodyPr/>
          <a:lstStyle/>
          <a:p>
            <a:r>
              <a:rPr lang="en-US"/>
              <a:t>Azure Advisor recommendations</a:t>
            </a:r>
          </a:p>
        </p:txBody>
      </p:sp>
      <p:sp>
        <p:nvSpPr>
          <p:cNvPr id="3" name="Text Placeholder 2">
            <a:extLst>
              <a:ext uri="{FF2B5EF4-FFF2-40B4-BE49-F238E27FC236}">
                <a16:creationId xmlns:a16="http://schemas.microsoft.com/office/drawing/2014/main" id="{B5FEA6EE-194F-4851-8CF4-0DFE070E6E90}"/>
              </a:ext>
            </a:extLst>
          </p:cNvPr>
          <p:cNvSpPr>
            <a:spLocks noGrp="1"/>
          </p:cNvSpPr>
          <p:nvPr>
            <p:ph type="body" sz="quarter" idx="10"/>
          </p:nvPr>
        </p:nvSpPr>
        <p:spPr>
          <a:xfrm>
            <a:off x="427228" y="1120901"/>
            <a:ext cx="4420979" cy="5668347"/>
          </a:xfrm>
        </p:spPr>
        <p:txBody>
          <a:bodyPr/>
          <a:lstStyle/>
          <a:p>
            <a:r>
              <a:rPr lang="en-US" sz="1765" b="1">
                <a:solidFill>
                  <a:schemeClr val="tx2"/>
                </a:solidFill>
                <a:latin typeface="+mn-lt"/>
              </a:rPr>
              <a:t>Suboptimal Table Distribution</a:t>
            </a:r>
          </a:p>
          <a:p>
            <a:pPr lvl="1"/>
            <a:r>
              <a:rPr lang="en-US" sz="1765"/>
              <a:t>Reduce data movement by replicating tables</a:t>
            </a:r>
          </a:p>
          <a:p>
            <a:endParaRPr lang="en-US" sz="1961">
              <a:solidFill>
                <a:schemeClr val="tx2"/>
              </a:solidFill>
            </a:endParaRPr>
          </a:p>
          <a:p>
            <a:r>
              <a:rPr lang="en-US" sz="1765" b="1">
                <a:solidFill>
                  <a:schemeClr val="tx2"/>
                </a:solidFill>
                <a:latin typeface="+mn-lt"/>
              </a:rPr>
              <a:t>Data Skew</a:t>
            </a:r>
          </a:p>
          <a:p>
            <a:pPr lvl="1"/>
            <a:r>
              <a:rPr lang="en-US" sz="1765"/>
              <a:t>Choose new hash-distribution key</a:t>
            </a:r>
          </a:p>
          <a:p>
            <a:pPr lvl="1"/>
            <a:r>
              <a:rPr lang="en-US" sz="1765"/>
              <a:t>Slowest distribution limits performance</a:t>
            </a:r>
          </a:p>
          <a:p>
            <a:endParaRPr lang="en-US" sz="1961">
              <a:solidFill>
                <a:schemeClr val="tx2"/>
              </a:solidFill>
            </a:endParaRPr>
          </a:p>
          <a:p>
            <a:r>
              <a:rPr lang="en-US" sz="1765" b="1">
                <a:solidFill>
                  <a:schemeClr val="tx2"/>
                </a:solidFill>
                <a:latin typeface="+mn-lt"/>
              </a:rPr>
              <a:t>Cache Misses</a:t>
            </a:r>
          </a:p>
          <a:p>
            <a:pPr lvl="1"/>
            <a:r>
              <a:rPr lang="en-US" sz="1765"/>
              <a:t>Provision additional capacity</a:t>
            </a:r>
          </a:p>
          <a:p>
            <a:endParaRPr lang="en-US" sz="1961">
              <a:solidFill>
                <a:schemeClr val="tx2"/>
              </a:solidFill>
            </a:endParaRPr>
          </a:p>
          <a:p>
            <a:r>
              <a:rPr lang="en-US" sz="1765" b="1" err="1">
                <a:solidFill>
                  <a:schemeClr val="tx2"/>
                </a:solidFill>
                <a:latin typeface="+mn-lt"/>
              </a:rPr>
              <a:t>Tempdb</a:t>
            </a:r>
            <a:r>
              <a:rPr lang="en-US" sz="1765" b="1">
                <a:solidFill>
                  <a:schemeClr val="tx2"/>
                </a:solidFill>
                <a:latin typeface="+mn-lt"/>
              </a:rPr>
              <a:t> Contention</a:t>
            </a:r>
          </a:p>
          <a:p>
            <a:pPr lvl="1"/>
            <a:r>
              <a:rPr lang="en-US" sz="1765"/>
              <a:t>Scale or update user resource class</a:t>
            </a:r>
          </a:p>
          <a:p>
            <a:endParaRPr lang="en-US" sz="1961">
              <a:solidFill>
                <a:schemeClr val="tx2"/>
              </a:solidFill>
            </a:endParaRPr>
          </a:p>
          <a:p>
            <a:r>
              <a:rPr lang="en-US" sz="1765" b="1">
                <a:solidFill>
                  <a:schemeClr val="tx2"/>
                </a:solidFill>
                <a:latin typeface="+mn-lt"/>
              </a:rPr>
              <a:t>Suboptimal Plan Selection</a:t>
            </a:r>
          </a:p>
          <a:p>
            <a:pPr lvl="1"/>
            <a:r>
              <a:rPr lang="en-US" sz="1765"/>
              <a:t>Create or update table statistics</a:t>
            </a:r>
          </a:p>
        </p:txBody>
      </p:sp>
    </p:spTree>
    <p:extLst>
      <p:ext uri="{BB962C8B-B14F-4D97-AF65-F5344CB8AC3E}">
        <p14:creationId xmlns:p14="http://schemas.microsoft.com/office/powerpoint/2010/main" val="4020073332"/>
      </p:ext>
    </p:extLst>
  </p:cSld>
  <p:clrMapOvr>
    <a:masterClrMapping/>
  </p:clrMapOvr>
  <p:transition>
    <p:fade/>
  </p:transition>
  <p:extLst>
    <p:ext uri="{6950BFC3-D8DA-4A85-94F7-54DA5524770B}">
      <p188:commentRel xmlns:p188="http://schemas.microsoft.com/office/powerpoint/2018/8/main" r:id="rId3"/>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CA0A7B5-4DFF-400C-9B4C-2DF0CE534605}"/>
              </a:ext>
            </a:extLst>
          </p:cNvPr>
          <p:cNvPicPr>
            <a:picLocks noChangeAspect="1"/>
          </p:cNvPicPr>
          <p:nvPr/>
        </p:nvPicPr>
        <p:blipFill rotWithShape="1">
          <a:blip r:embed="rId3">
            <a:extLst>
              <a:ext uri="{28A0092B-C50C-407E-A947-70E740481C1C}">
                <a14:useLocalDpi xmlns:a14="http://schemas.microsoft.com/office/drawing/2010/main" val="0"/>
              </a:ext>
            </a:extLst>
          </a:blip>
          <a:srcRect t="14446" r="46274" b="-1"/>
          <a:stretch/>
        </p:blipFill>
        <p:spPr>
          <a:xfrm>
            <a:off x="6413327" y="689283"/>
            <a:ext cx="4988657" cy="5328480"/>
          </a:xfrm>
          <a:prstGeom prst="rect">
            <a:avLst/>
          </a:prstGeom>
          <a:ln w="12700">
            <a:solidFill>
              <a:schemeClr val="accent3"/>
            </a:solidFill>
          </a:ln>
        </p:spPr>
      </p:pic>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p:txBody>
          <a:bodyPr/>
          <a:lstStyle/>
          <a:p>
            <a:r>
              <a:rPr lang="en-US"/>
              <a:t>Maintenance windows</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9" y="1120901"/>
            <a:ext cx="5351448" cy="4495973"/>
          </a:xfrm>
        </p:spPr>
        <p:txBody>
          <a:bodyPr/>
          <a:lstStyle/>
          <a:p>
            <a:r>
              <a:rPr lang="en-US" sz="1961">
                <a:solidFill>
                  <a:schemeClr val="tx2"/>
                </a:solidFill>
              </a:rPr>
              <a:t>Overview</a:t>
            </a:r>
          </a:p>
          <a:p>
            <a:pPr lvl="1"/>
            <a:r>
              <a:rPr lang="en-US" sz="1765"/>
              <a:t>Choose a time window for your upgrades.</a:t>
            </a:r>
          </a:p>
          <a:p>
            <a:pPr lvl="1"/>
            <a:r>
              <a:rPr lang="en-US" sz="1765"/>
              <a:t>Select a primary and secondary window within a seven-day period.</a:t>
            </a:r>
          </a:p>
          <a:p>
            <a:pPr lvl="1"/>
            <a:r>
              <a:rPr lang="en-US" sz="1765"/>
              <a:t>Windows can be from 3 to 8 hours.</a:t>
            </a:r>
          </a:p>
          <a:p>
            <a:pPr lvl="1">
              <a:spcAft>
                <a:spcPts val="1200"/>
              </a:spcAft>
            </a:pPr>
            <a:r>
              <a:rPr lang="en-US" sz="1765"/>
              <a:t>24-hour advance notification for maintenance events.</a:t>
            </a:r>
          </a:p>
          <a:p>
            <a:endParaRPr lang="en-US" sz="1961">
              <a:solidFill>
                <a:schemeClr val="tx2"/>
              </a:solidFill>
            </a:endParaRPr>
          </a:p>
          <a:p>
            <a:r>
              <a:rPr lang="en-US" sz="1961">
                <a:solidFill>
                  <a:schemeClr val="tx2"/>
                </a:solidFill>
              </a:rPr>
              <a:t>Benefits</a:t>
            </a:r>
          </a:p>
          <a:p>
            <a:pPr marL="280121" lvl="1" indent="-280121">
              <a:buFont typeface="Arial" panose="020B0604020202020204" pitchFamily="34" charset="0"/>
              <a:buChar char="•"/>
            </a:pPr>
            <a:r>
              <a:rPr lang="en-US" sz="1765"/>
              <a:t>Ensure upgrades happen on your schedule.</a:t>
            </a:r>
          </a:p>
          <a:p>
            <a:pPr marL="280121" lvl="1" indent="-280121">
              <a:buFont typeface="Arial" panose="020B0604020202020204" pitchFamily="34" charset="0"/>
              <a:buChar char="•"/>
            </a:pPr>
            <a:r>
              <a:rPr lang="en-US" sz="1765"/>
              <a:t>Predictable planning for long-running jobs.</a:t>
            </a:r>
          </a:p>
          <a:p>
            <a:pPr marL="280121" lvl="1" indent="-280121">
              <a:buFont typeface="Arial" panose="020B0604020202020204" pitchFamily="34" charset="0"/>
              <a:buChar char="•"/>
            </a:pPr>
            <a:r>
              <a:rPr lang="en-US" sz="1765"/>
              <a:t>Stay informed of start and end of maintenance.</a:t>
            </a:r>
          </a:p>
          <a:p>
            <a:endParaRPr lang="en-US" sz="1961"/>
          </a:p>
        </p:txBody>
      </p:sp>
    </p:spTree>
    <p:extLst>
      <p:ext uri="{BB962C8B-B14F-4D97-AF65-F5344CB8AC3E}">
        <p14:creationId xmlns:p14="http://schemas.microsoft.com/office/powerpoint/2010/main" val="318929912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5234072"/>
          </a:xfrm>
        </p:spPr>
        <p:txBody>
          <a:bodyPr/>
          <a:lstStyle/>
          <a:p>
            <a:pPr>
              <a:lnSpc>
                <a:spcPct val="100000"/>
              </a:lnSpc>
            </a:pPr>
            <a:r>
              <a:rPr lang="en-US" sz="2353">
                <a:latin typeface="+mn-lt"/>
              </a:rPr>
              <a:t>Resource contention can be mitigated by applying Workload Management in Azure Synapse Analytics.</a:t>
            </a:r>
          </a:p>
          <a:p>
            <a:pPr lvl="1">
              <a:lnSpc>
                <a:spcPct val="100000"/>
              </a:lnSpc>
            </a:pPr>
            <a:r>
              <a:rPr lang="en-US" b="1"/>
              <a:t>Workload Classification: </a:t>
            </a:r>
            <a:r>
              <a:rPr lang="en-US">
                <a:cs typeface="Segoe UI Semilight" panose="020B0402040204020203" pitchFamily="34" charset="0"/>
              </a:rPr>
              <a:t>Assign a request to a workload group and set importance levels.</a:t>
            </a:r>
          </a:p>
          <a:p>
            <a:pPr lvl="1">
              <a:lnSpc>
                <a:spcPct val="100000"/>
              </a:lnSpc>
            </a:pPr>
            <a:r>
              <a:rPr lang="en-US" b="1"/>
              <a:t>Workload Importance: </a:t>
            </a:r>
            <a:r>
              <a:rPr lang="en-US"/>
              <a:t>Influence the order in which a request gets access to resources.</a:t>
            </a:r>
          </a:p>
          <a:p>
            <a:pPr lvl="1">
              <a:lnSpc>
                <a:spcPct val="100000"/>
              </a:lnSpc>
            </a:pPr>
            <a:r>
              <a:rPr lang="en-US" b="1"/>
              <a:t>Workload Isolation: </a:t>
            </a:r>
            <a:r>
              <a:rPr lang="en-US"/>
              <a:t>Reserve resources for a workload group.</a:t>
            </a:r>
          </a:p>
          <a:p>
            <a:pPr lvl="1">
              <a:lnSpc>
                <a:spcPct val="100000"/>
              </a:lnSpc>
            </a:pPr>
            <a:endParaRPr lang="en-US"/>
          </a:p>
          <a:p>
            <a:pPr>
              <a:lnSpc>
                <a:spcPct val="100000"/>
              </a:lnSpc>
            </a:pPr>
            <a:r>
              <a:rPr lang="en-US" sz="2353">
                <a:latin typeface="+mn-lt"/>
              </a:rPr>
              <a:t>Use Azure Advisor recommendations to identify suboptimal table distribution, data skew, cache misses, tempdb contention, and suboptimal plan selection.</a:t>
            </a:r>
          </a:p>
          <a:p>
            <a:pPr>
              <a:lnSpc>
                <a:spcPct val="100000"/>
              </a:lnSpc>
            </a:pPr>
            <a:endParaRPr lang="en-US" sz="2353">
              <a:latin typeface="+mn-lt"/>
            </a:endParaRPr>
          </a:p>
          <a:p>
            <a:pPr>
              <a:lnSpc>
                <a:spcPct val="100000"/>
              </a:lnSpc>
            </a:pPr>
            <a:r>
              <a:rPr lang="en-US" sz="2353">
                <a:latin typeface="+mn-lt"/>
              </a:rPr>
              <a:t>Avoid disruptive system downtime due to system upgrades by configuring maintenance windows and notifications in Azure Synapse Analytics.</a:t>
            </a:r>
          </a:p>
          <a:p>
            <a:endParaRPr lang="en-US" sz="2800">
              <a:latin typeface="+mn-lt"/>
            </a:endParaRP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Manage Summary</a:t>
            </a:r>
          </a:p>
        </p:txBody>
      </p:sp>
    </p:spTree>
    <p:extLst>
      <p:ext uri="{BB962C8B-B14F-4D97-AF65-F5344CB8AC3E}">
        <p14:creationId xmlns:p14="http://schemas.microsoft.com/office/powerpoint/2010/main" val="27430477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040" y="2087239"/>
            <a:ext cx="3659936" cy="2894255"/>
          </a:xfrm>
          <a:prstGeom prst="rect">
            <a:avLst/>
          </a:prstGeom>
          <a:noFill/>
        </p:spPr>
        <p:txBody>
          <a:bodyPr wrap="none" lIns="182828" tIns="146263" rIns="182828" bIns="146263" rtlCol="0">
            <a:noAutofit/>
          </a:bodyPr>
          <a:lstStyle/>
          <a:p>
            <a:pPr marL="110450" lvl="1" defTabSz="913420" fontAlgn="base">
              <a:lnSpc>
                <a:spcPct val="90000"/>
              </a:lnSpc>
              <a:spcBef>
                <a:spcPts val="600"/>
              </a:spcBef>
              <a:spcAft>
                <a:spcPts val="600"/>
              </a:spcAft>
              <a:buClr>
                <a:srgbClr val="68217A">
                  <a:lumMod val="50000"/>
                </a:srgbClr>
              </a:buClr>
            </a:pPr>
            <a:r>
              <a:rPr lang="en-US" sz="1961" dirty="0">
                <a:solidFill>
                  <a:schemeClr val="tx2"/>
                </a:solidFill>
                <a:latin typeface="+mj-lt"/>
              </a:rPr>
              <a:t>Spark Unifies:</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ea typeface="ＭＳ Ｐゴシック" charset="-128"/>
                <a:cs typeface="Segoe UI Semilight" panose="020B0402040204020203" pitchFamily="34" charset="0"/>
              </a:rPr>
              <a:t>Batch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472" lvl="1" indent="-448021" defTabSz="913420" fontAlgn="base">
              <a:lnSpc>
                <a:spcPct val="90000"/>
              </a:lnSpc>
              <a:spcBef>
                <a:spcPts val="600"/>
              </a:spcBef>
              <a:spcAft>
                <a:spcPts val="600"/>
              </a:spcAft>
              <a:buClr>
                <a:schemeClr val="tx1"/>
              </a:buClr>
              <a:buFont typeface="Wingdings" panose="05000000000000000000" pitchFamily="2" charset="2"/>
              <a:buChar char="§"/>
            </a:pPr>
            <a:r>
              <a:rPr lang="en-US" sz="1765"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18" name="Rectangle 17"/>
          <p:cNvSpPr/>
          <p:nvPr/>
        </p:nvSpPr>
        <p:spPr>
          <a:xfrm>
            <a:off x="354353" y="1267495"/>
            <a:ext cx="11480180" cy="456192"/>
          </a:xfrm>
          <a:prstGeom prst="rect">
            <a:avLst/>
          </a:prstGeom>
        </p:spPr>
        <p:txBody>
          <a:bodyPr vert="horz" wrap="square" lIns="146284" tIns="91427" rIns="146284" bIns="91427" rtlCol="0">
            <a:spAutoFit/>
          </a:bodyPr>
          <a:lstStyle/>
          <a:p>
            <a:pPr defTabSz="914016">
              <a:lnSpc>
                <a:spcPct val="90000"/>
              </a:lnSpc>
              <a:spcBef>
                <a:spcPct val="20000"/>
              </a:spcBef>
              <a:buSzPct val="90000"/>
            </a:pPr>
            <a:r>
              <a:rPr lang="en-US" sz="1961">
                <a:solidFill>
                  <a:schemeClr val="tx2"/>
                </a:solidFill>
                <a:latin typeface="+mj-lt"/>
                <a:cs typeface="Segoe UI Semilight" panose="020B0402040204020203" pitchFamily="34" charset="0"/>
              </a:rPr>
              <a:t>A unified, open source, parallel, data processing framework for Big Data Analytics </a:t>
            </a:r>
          </a:p>
        </p:txBody>
      </p:sp>
      <p:sp>
        <p:nvSpPr>
          <p:cNvPr id="8" name="Rounded Rectangle 7"/>
          <p:cNvSpPr/>
          <p:nvPr/>
        </p:nvSpPr>
        <p:spPr bwMode="auto">
          <a:xfrm>
            <a:off x="4572845" y="4062782"/>
            <a:ext cx="6830344" cy="641262"/>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749" y="2213076"/>
            <a:ext cx="1938846" cy="176056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32" y="2230204"/>
            <a:ext cx="1938846" cy="172630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533" y="2225213"/>
            <a:ext cx="1938846" cy="1736292"/>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190" y="2274722"/>
            <a:ext cx="1932838" cy="1628220"/>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998" y="2120616"/>
            <a:ext cx="1722888"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SQL</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Batch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4" name="TextBox 13"/>
          <p:cNvSpPr txBox="1"/>
          <p:nvPr/>
        </p:nvSpPr>
        <p:spPr>
          <a:xfrm>
            <a:off x="6926094" y="5249973"/>
            <a:ext cx="1751137" cy="914141"/>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Structured</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endParaRPr lang="en-US" sz="1600" i="1">
              <a:solidFill>
                <a:srgbClr val="FFFFFF"/>
              </a:solidFill>
              <a:latin typeface="Segoe UI" panose="020B0502040204020203" pitchFamily="34" charset="0"/>
              <a:cs typeface="Segoe UI" panose="020B0502040204020203" pitchFamily="34" charset="0"/>
            </a:endParaRPr>
          </a:p>
        </p:txBody>
      </p:sp>
      <p:sp>
        <p:nvSpPr>
          <p:cNvPr id="15" name="TextBox 14"/>
          <p:cNvSpPr txBox="1"/>
          <p:nvPr/>
        </p:nvSpPr>
        <p:spPr>
          <a:xfrm>
            <a:off x="9298877" y="5062372"/>
            <a:ext cx="1749539" cy="914141"/>
          </a:xfrm>
          <a:prstGeom prst="rect">
            <a:avLst/>
          </a:prstGeom>
          <a:noFill/>
        </p:spPr>
        <p:txBody>
          <a:bodyPr wrap="none" lIns="182828" tIns="146263" rIns="182828" bIns="146263" rtlCol="0">
            <a:noAutofit/>
          </a:bodyPr>
          <a:lstStyle/>
          <a:p>
            <a:pPr defTabSz="914192">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192">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5" name="Rectangle 4"/>
          <p:cNvSpPr/>
          <p:nvPr/>
        </p:nvSpPr>
        <p:spPr bwMode="auto">
          <a:xfrm>
            <a:off x="4587943" y="4855343"/>
            <a:ext cx="6815246" cy="66409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21"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ML/</a:t>
            </a:r>
            <a:r>
              <a:rPr lang="en-US" dirty="0" err="1">
                <a:solidFill>
                  <a:srgbClr val="FFFFFF"/>
                </a:solidFill>
                <a:latin typeface="Segoe UI" panose="020B0502040204020203" pitchFamily="34" charset="0"/>
                <a:cs typeface="Segoe UI" panose="020B0502040204020203" pitchFamily="34" charset="0"/>
              </a:rPr>
              <a:t>MLlib</a:t>
            </a:r>
            <a:endParaRPr lang="en-US" dirty="0">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600" i="1" dirty="0">
                <a:solidFill>
                  <a:srgbClr val="FFFFFF"/>
                </a:solidFill>
                <a:latin typeface="Segoe UI" panose="020B0502040204020203" pitchFamily="34" charset="0"/>
                <a:cs typeface="Segoe UI" panose="020B0502040204020203" pitchFamily="34" charset="0"/>
              </a:rPr>
              <a:t>Machine </a:t>
            </a:r>
            <a:br>
              <a:rPr lang="en-US" sz="1600" i="1" dirty="0">
                <a:solidFill>
                  <a:srgbClr val="FFFFFF"/>
                </a:solidFill>
                <a:latin typeface="Segoe UI" panose="020B0502040204020203" pitchFamily="34" charset="0"/>
                <a:cs typeface="Segoe UI" panose="020B0502040204020203" pitchFamily="34" charset="0"/>
              </a:rPr>
            </a:br>
            <a:r>
              <a:rPr lang="en-US" sz="1600" i="1" dirty="0">
                <a:solidFill>
                  <a:srgbClr val="FFFFFF"/>
                </a:solidFill>
                <a:latin typeface="Segoe UI" panose="020B0502040204020203" pitchFamily="34" charset="0"/>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0929" y="2091789"/>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3771" y="2087238"/>
            <a:ext cx="1241220" cy="1261683"/>
          </a:xfrm>
          <a:prstGeom prst="rect">
            <a:avLst/>
          </a:prstGeom>
          <a:noFill/>
        </p:spPr>
        <p:txBody>
          <a:bodyPr wrap="none" lIns="182828" tIns="146263" rIns="182828" bIns="146263" rtlCol="0">
            <a:noAutofit/>
          </a:bodyPr>
          <a:lstStyle/>
          <a:p>
            <a:pPr algn="ctr" defTabSz="914192">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192">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55" y="212061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284" y="2122889"/>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052" y="2138806"/>
            <a:ext cx="0" cy="108664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3F3BA22-D526-4654-9BA4-F1D15A95B041}"/>
              </a:ext>
            </a:extLst>
          </p:cNvPr>
          <p:cNvSpPr/>
          <p:nvPr/>
        </p:nvSpPr>
        <p:spPr>
          <a:xfrm>
            <a:off x="4587942" y="6071006"/>
            <a:ext cx="6830343" cy="374793"/>
          </a:xfrm>
          <a:prstGeom prst="rect">
            <a:avLst/>
          </a:prstGeom>
        </p:spPr>
        <p:txBody>
          <a:bodyPr wrap="square">
            <a:spAutoFit/>
          </a:bodyPr>
          <a:lstStyle/>
          <a:p>
            <a:pPr algn="ctr"/>
            <a:r>
              <a:rPr lang="fr-FR">
                <a:latin typeface="Segoe UI" panose="020B0502040204020203" pitchFamily="34" charset="0"/>
                <a:cs typeface="Segoe UI" panose="020B0502040204020203" pitchFamily="34" charset="0"/>
                <a:hlinkClick r:id="rId3"/>
              </a:rPr>
              <a:t>http://spark.apache.org</a:t>
            </a:r>
            <a:endParaRPr lang="fr-FR">
              <a:latin typeface="Segoe UI" panose="020B0502040204020203" pitchFamily="34" charset="0"/>
              <a:cs typeface="Segoe UI" panose="020B0502040204020203" pitchFamily="34" charset="0"/>
            </a:endParaRPr>
          </a:p>
        </p:txBody>
      </p:sp>
      <p:sp>
        <p:nvSpPr>
          <p:cNvPr id="29" name="Title 2">
            <a:extLst>
              <a:ext uri="{FF2B5EF4-FFF2-40B4-BE49-F238E27FC236}">
                <a16:creationId xmlns:a16="http://schemas.microsoft.com/office/drawing/2014/main" id="{B6AADEED-A3F7-46A5-8592-E188A27BCA60}"/>
              </a:ext>
            </a:extLst>
          </p:cNvPr>
          <p:cNvSpPr>
            <a:spLocks noGrp="1"/>
          </p:cNvSpPr>
          <p:nvPr>
            <p:ph type="title"/>
          </p:nvPr>
        </p:nvSpPr>
        <p:spPr>
          <a:xfrm>
            <a:off x="427229" y="221170"/>
            <a:ext cx="11334431" cy="523220"/>
          </a:xfrm>
        </p:spPr>
        <p:txBody>
          <a:bodyPr/>
          <a:lstStyle/>
          <a:p>
            <a:r>
              <a:rPr lang="en-US" sz="3400" spc="-147"/>
              <a:t>Apache Spark</a:t>
            </a:r>
          </a:p>
        </p:txBody>
      </p:sp>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275241"/>
            <a:ext cx="6797888" cy="422417"/>
          </a:xfrm>
        </p:spPr>
        <p:txBody>
          <a:bodyPr/>
          <a:lstStyle/>
          <a:p>
            <a:r>
              <a:rPr lang="en-US">
                <a:ea typeface="+mj-lt"/>
                <a:cs typeface="+mj-lt"/>
              </a:rPr>
              <a:t>Full Group Activity:</a:t>
            </a:r>
            <a:r>
              <a:rPr lang="en-US">
                <a:cs typeface="Segoe UI Semibold"/>
              </a:rPr>
              <a:t> </a:t>
            </a:r>
            <a:r>
              <a:rPr lang="en-US">
                <a:cs typeface="Segoe UI"/>
              </a:rPr>
              <a:t>Monitor &amp; Manage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72936"/>
            <a:ext cx="6386298" cy="221983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address scenarios that involve the design of how to monitor and manage a solution implemented with Azure Synapse Analytics.</a:t>
            </a:r>
            <a:endParaRPr lang="en-US" sz="1765"/>
          </a:p>
          <a:p>
            <a:endParaRPr lang="en-US" sz="1765" b="1">
              <a:cs typeface="Segoe UI"/>
            </a:endParaRPr>
          </a:p>
          <a:p>
            <a:r>
              <a:rPr lang="en-US" sz="1400" b="1"/>
              <a:t>What you will be doing: </a:t>
            </a:r>
            <a:r>
              <a:rPr lang="en-US" sz="1400"/>
              <a:t>The facilitator will be posting questions to the entire group using an interactive tool called Mentimeter. The answers you post using Mentimeter will then drive the Data Engineering Discussion on Azure Synapse Analytics. </a:t>
            </a:r>
            <a:endParaRPr lang="en-US" sz="1400">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441211"/>
            <a:ext cx="6308034" cy="430887"/>
          </a:xfrm>
          <a:prstGeom prst="rect">
            <a:avLst/>
          </a:prstGeom>
          <a:noFill/>
        </p:spPr>
        <p:txBody>
          <a:bodyPr wrap="square" lIns="0" tIns="0" rIns="0" bIns="0" rtlCol="0" anchor="t">
            <a:spAutoFit/>
          </a:bodyPr>
          <a:lstStyle/>
          <a:p>
            <a:r>
              <a:rPr lang="en-US" sz="1400" b="1"/>
              <a:t>Total Activity Time: 40 minutes </a:t>
            </a:r>
          </a:p>
          <a:p>
            <a:pPr marL="336145" indent="-336145">
              <a:buFont typeface="Arial" panose="020B0604020202020204" pitchFamily="34" charset="0"/>
              <a:buChar char="•"/>
            </a:pPr>
            <a:endParaRPr lang="en-US" sz="1400"/>
          </a:p>
        </p:txBody>
      </p:sp>
      <p:pic>
        <p:nvPicPr>
          <p:cNvPr id="3" name="Picture 2" descr="A view of a city street&#10;&#10;Description generated with very high confidence">
            <a:extLst>
              <a:ext uri="{FF2B5EF4-FFF2-40B4-BE49-F238E27FC236}">
                <a16:creationId xmlns:a16="http://schemas.microsoft.com/office/drawing/2014/main" id="{D1AF4CF6-7769-468E-9677-140CFE25C6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7499"/>
          <a:stretch/>
        </p:blipFill>
        <p:spPr>
          <a:xfrm>
            <a:off x="0" y="487"/>
            <a:ext cx="5401337" cy="6857027"/>
          </a:xfrm>
          <a:prstGeom prst="rect">
            <a:avLst/>
          </a:prstGeom>
        </p:spPr>
      </p:pic>
    </p:spTree>
    <p:extLst>
      <p:ext uri="{BB962C8B-B14F-4D97-AF65-F5344CB8AC3E}">
        <p14:creationId xmlns:p14="http://schemas.microsoft.com/office/powerpoint/2010/main" val="280402723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3"/>
              </a:rPr>
              <a:t>www.menti.com</a:t>
            </a:r>
            <a:r>
              <a:rPr lang="en-US" dirty="0"/>
              <a:t> and use code</a:t>
            </a:r>
          </a:p>
          <a:p>
            <a:r>
              <a:rPr lang="en-US" dirty="0"/>
              <a:t>66 85 335</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6295212" y="1057181"/>
            <a:ext cx="4743637" cy="47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4" y="280077"/>
            <a:ext cx="6714566" cy="844727"/>
          </a:xfrm>
        </p:spPr>
        <p:txBody>
          <a:bodyPr/>
          <a:lstStyle/>
          <a:p>
            <a:r>
              <a:rPr lang="en-US">
                <a:cs typeface="Segoe UI"/>
              </a:rPr>
              <a:t>Hands-On Build Activity: </a:t>
            </a:r>
            <a:br>
              <a:rPr lang="en-US">
                <a:cs typeface="Segoe UI"/>
              </a:rPr>
            </a:br>
            <a:r>
              <a:rPr lang="en-US">
                <a:cs typeface="Segoe UI"/>
              </a:rPr>
              <a:t>Monitoring</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build and deploy monitoring solutions for Azure Synapse Analytics and associated Spark applications.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914864"/>
            <a:ext cx="6588968" cy="430887"/>
          </a:xfrm>
          <a:prstGeom prst="rect">
            <a:avLst/>
          </a:prstGeom>
          <a:noFill/>
        </p:spPr>
        <p:txBody>
          <a:bodyPr wrap="square" lIns="0" tIns="0" rIns="0" bIns="0" rtlCol="0">
            <a:spAutoFit/>
          </a:bodyPr>
          <a:lstStyle/>
          <a:p>
            <a:pPr defTabSz="914192"/>
            <a:r>
              <a:rPr lang="en-US" sz="1400" b="1" dirty="0">
                <a:solidFill>
                  <a:srgbClr val="1A1A1A"/>
                </a:solidFill>
                <a:latin typeface="Segoe UI"/>
              </a:rPr>
              <a:t>Total Activity Time: 45 minutes </a:t>
            </a:r>
          </a:p>
          <a:p>
            <a:pPr marL="336080" indent="-336080" defTabSz="914192">
              <a:buFont typeface="Arial" panose="020B0604020202020204" pitchFamily="34" charset="0"/>
              <a:buChar char="•"/>
            </a:pPr>
            <a:endParaRPr lang="en-US" sz="1400" dirty="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0250E01F-3716-4185-B218-D29D6356028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8283895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93878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Behind the scenes</a:t>
            </a:r>
          </a:p>
        </p:txBody>
      </p:sp>
      <p:sp>
        <p:nvSpPr>
          <p:cNvPr id="2" name="Text Placeholder 1"/>
          <p:cNvSpPr>
            <a:spLocks noGrp="1"/>
          </p:cNvSpPr>
          <p:nvPr>
            <p:ph type="body" sz="quarter" idx="12"/>
          </p:nvPr>
        </p:nvSpPr>
        <p:spPr>
          <a:xfrm>
            <a:off x="609600" y="3962326"/>
            <a:ext cx="50586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51775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see</a:t>
            </a:r>
          </a:p>
        </p:txBody>
      </p:sp>
      <p:grpSp>
        <p:nvGrpSpPr>
          <p:cNvPr id="7" name="Group 6">
            <a:extLst>
              <a:ext uri="{FF2B5EF4-FFF2-40B4-BE49-F238E27FC236}">
                <a16:creationId xmlns:a16="http://schemas.microsoft.com/office/drawing/2014/main" id="{F6108A0E-7282-49B3-B96D-1EEB399EED02}"/>
              </a:ext>
            </a:extLst>
          </p:cNvPr>
          <p:cNvGrpSpPr/>
          <p:nvPr/>
        </p:nvGrpSpPr>
        <p:grpSpPr>
          <a:xfrm>
            <a:off x="596990" y="1390718"/>
            <a:ext cx="7371428" cy="3612238"/>
            <a:chOff x="1306105" y="1549400"/>
            <a:chExt cx="7371428" cy="3612238"/>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B6836D5C-86CB-4FB4-8E03-0487ED98DC7C}"/>
                </a:ext>
              </a:extLst>
            </p:cNvPr>
            <p:cNvSpPr/>
            <p:nvPr/>
          </p:nvSpPr>
          <p:spPr bwMode="auto">
            <a:xfrm>
              <a:off x="1306105" y="1549400"/>
              <a:ext cx="7371428" cy="36122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Resource Group: Synapse-L400-XXXXXX</a:t>
              </a:r>
            </a:p>
          </p:txBody>
        </p:sp>
        <p:pic>
          <p:nvPicPr>
            <p:cNvPr id="3" name="Picture 2">
              <a:extLst>
                <a:ext uri="{FF2B5EF4-FFF2-40B4-BE49-F238E27FC236}">
                  <a16:creationId xmlns:a16="http://schemas.microsoft.com/office/drawing/2014/main" id="{62617F44-D7DE-44B7-9462-1C7A9A328A24}"/>
                </a:ext>
              </a:extLst>
            </p:cNvPr>
            <p:cNvPicPr>
              <a:picLocks noChangeAspect="1"/>
            </p:cNvPicPr>
            <p:nvPr/>
          </p:nvPicPr>
          <p:blipFill>
            <a:blip r:embed="rId2"/>
            <a:stretch>
              <a:fillRect/>
            </a:stretch>
          </p:blipFill>
          <p:spPr>
            <a:xfrm>
              <a:off x="1306105" y="2075924"/>
              <a:ext cx="7371428" cy="3085714"/>
            </a:xfrm>
            <a:prstGeom prst="rect">
              <a:avLst/>
            </a:prstGeom>
          </p:spPr>
        </p:pic>
        <p:pic>
          <p:nvPicPr>
            <p:cNvPr id="6" name="Graphic 5">
              <a:extLst>
                <a:ext uri="{FF2B5EF4-FFF2-40B4-BE49-F238E27FC236}">
                  <a16:creationId xmlns:a16="http://schemas.microsoft.com/office/drawing/2014/main" id="{2025BBEF-A7A4-476C-AFD9-9C697A0D6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7999" y="1619498"/>
              <a:ext cx="365760" cy="365760"/>
            </a:xfrm>
            <a:prstGeom prst="rect">
              <a:avLst/>
            </a:prstGeom>
          </p:spPr>
        </p:pic>
      </p:grpSp>
      <p:grpSp>
        <p:nvGrpSpPr>
          <p:cNvPr id="13" name="Group 12">
            <a:extLst>
              <a:ext uri="{FF2B5EF4-FFF2-40B4-BE49-F238E27FC236}">
                <a16:creationId xmlns:a16="http://schemas.microsoft.com/office/drawing/2014/main" id="{15D80A76-55B2-4EEA-A1EC-33C578B9E06C}"/>
              </a:ext>
            </a:extLst>
          </p:cNvPr>
          <p:cNvGrpSpPr/>
          <p:nvPr/>
        </p:nvGrpSpPr>
        <p:grpSpPr>
          <a:xfrm>
            <a:off x="1975684" y="2090295"/>
            <a:ext cx="4425374" cy="4515121"/>
            <a:chOff x="1298808" y="1549399"/>
            <a:chExt cx="4425374" cy="4515121"/>
          </a:xfrm>
          <a:effectLst>
            <a:outerShdw blurRad="50800" dist="38100" dir="2700000" algn="tl" rotWithShape="0">
              <a:prstClr val="black">
                <a:alpha val="40000"/>
              </a:prstClr>
            </a:outerShdw>
          </a:effectLst>
        </p:grpSpPr>
        <p:sp>
          <p:nvSpPr>
            <p:cNvPr id="14" name="Rectangle 13">
              <a:extLst>
                <a:ext uri="{FF2B5EF4-FFF2-40B4-BE49-F238E27FC236}">
                  <a16:creationId xmlns:a16="http://schemas.microsoft.com/office/drawing/2014/main" id="{E5A97293-1E95-4BED-BD33-FD1CF016FA6F}"/>
                </a:ext>
              </a:extLst>
            </p:cNvPr>
            <p:cNvSpPr/>
            <p:nvPr/>
          </p:nvSpPr>
          <p:spPr bwMode="auto">
            <a:xfrm>
              <a:off x="1306106" y="1549399"/>
              <a:ext cx="4418076" cy="45151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Linked services</a:t>
              </a:r>
            </a:p>
          </p:txBody>
        </p:sp>
        <p:pic>
          <p:nvPicPr>
            <p:cNvPr id="15" name="Picture 14">
              <a:extLst>
                <a:ext uri="{FF2B5EF4-FFF2-40B4-BE49-F238E27FC236}">
                  <a16:creationId xmlns:a16="http://schemas.microsoft.com/office/drawing/2014/main" id="{10691EC7-250B-4C86-A1EC-8ABAC8B1D3F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98808" y="2075924"/>
              <a:ext cx="4425373" cy="3988596"/>
            </a:xfrm>
            <a:prstGeom prst="rect">
              <a:avLst/>
            </a:prstGeom>
          </p:spPr>
        </p:pic>
        <p:pic>
          <p:nvPicPr>
            <p:cNvPr id="16" name="Graphic 15">
              <a:extLst>
                <a:ext uri="{FF2B5EF4-FFF2-40B4-BE49-F238E27FC236}">
                  <a16:creationId xmlns:a16="http://schemas.microsoft.com/office/drawing/2014/main" id="{DD06BEBA-19BA-457C-A745-EE01B48FAF8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232399" y="1619498"/>
              <a:ext cx="365760" cy="365760"/>
            </a:xfrm>
            <a:prstGeom prst="rect">
              <a:avLst/>
            </a:prstGeom>
          </p:spPr>
        </p:pic>
      </p:grpSp>
      <p:grpSp>
        <p:nvGrpSpPr>
          <p:cNvPr id="23" name="Group 22">
            <a:extLst>
              <a:ext uri="{FF2B5EF4-FFF2-40B4-BE49-F238E27FC236}">
                <a16:creationId xmlns:a16="http://schemas.microsoft.com/office/drawing/2014/main" id="{197CDD16-40E9-4E42-A5AA-5CAA45D12FDE}"/>
              </a:ext>
            </a:extLst>
          </p:cNvPr>
          <p:cNvGrpSpPr/>
          <p:nvPr/>
        </p:nvGrpSpPr>
        <p:grpSpPr>
          <a:xfrm>
            <a:off x="6644639" y="392659"/>
            <a:ext cx="2107459" cy="3612238"/>
            <a:chOff x="4654862" y="1805119"/>
            <a:chExt cx="2107459" cy="3612238"/>
          </a:xfrm>
        </p:grpSpPr>
        <p:grpSp>
          <p:nvGrpSpPr>
            <p:cNvPr id="8" name="Group 7">
              <a:extLst>
                <a:ext uri="{FF2B5EF4-FFF2-40B4-BE49-F238E27FC236}">
                  <a16:creationId xmlns:a16="http://schemas.microsoft.com/office/drawing/2014/main" id="{96C1D6E3-CD9A-49CD-B647-F51162AABA18}"/>
                </a:ext>
              </a:extLst>
            </p:cNvPr>
            <p:cNvGrpSpPr/>
            <p:nvPr/>
          </p:nvGrpSpPr>
          <p:grpSpPr>
            <a:xfrm>
              <a:off x="4654862" y="1805119"/>
              <a:ext cx="2107459" cy="3612238"/>
              <a:chOff x="1306105" y="1458734"/>
              <a:chExt cx="2107459" cy="3612238"/>
            </a:xfrm>
            <a:effectLst>
              <a:outerShdw blurRad="50800" dist="38100" dir="2700000" algn="tl" rotWithShape="0">
                <a:prstClr val="black">
                  <a:alpha val="40000"/>
                </a:prstClr>
              </a:outerShdw>
            </a:effectLst>
          </p:grpSpPr>
          <p:sp>
            <p:nvSpPr>
              <p:cNvPr id="9" name="Rectangle 8">
                <a:extLst>
                  <a:ext uri="{FF2B5EF4-FFF2-40B4-BE49-F238E27FC236}">
                    <a16:creationId xmlns:a16="http://schemas.microsoft.com/office/drawing/2014/main" id="{B00DB9EF-8FA2-46D8-9363-D0246191D04E}"/>
                  </a:ext>
                </a:extLst>
              </p:cNvPr>
              <p:cNvSpPr/>
              <p:nvPr/>
            </p:nvSpPr>
            <p:spPr bwMode="auto">
              <a:xfrm>
                <a:off x="1306106" y="1458734"/>
                <a:ext cx="2107458" cy="36122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Data</a:t>
                </a:r>
              </a:p>
            </p:txBody>
          </p:sp>
          <p:pic>
            <p:nvPicPr>
              <p:cNvPr id="10" name="Picture 9">
                <a:extLst>
                  <a:ext uri="{FF2B5EF4-FFF2-40B4-BE49-F238E27FC236}">
                    <a16:creationId xmlns:a16="http://schemas.microsoft.com/office/drawing/2014/main" id="{94190C95-AA47-42B9-A00D-7CD88825732D}"/>
                  </a:ext>
                </a:extLst>
              </p:cNvPr>
              <p:cNvPicPr>
                <a:picLocks noChangeAspect="1"/>
              </p:cNvPicPr>
              <p:nvPr/>
            </p:nvPicPr>
            <p:blipFill rotWithShape="1">
              <a:blip r:embed="rId7">
                <a:extLst>
                  <a:ext uri="{28A0092B-C50C-407E-A947-70E740481C1C}">
                    <a14:useLocalDpi xmlns:a14="http://schemas.microsoft.com/office/drawing/2010/main" val="0"/>
                  </a:ext>
                </a:extLst>
              </a:blip>
              <a:srcRect b="29836"/>
              <a:stretch/>
            </p:blipFill>
            <p:spPr>
              <a:xfrm>
                <a:off x="1306105" y="1985258"/>
                <a:ext cx="2107459" cy="3085714"/>
              </a:xfrm>
              <a:prstGeom prst="rect">
                <a:avLst/>
              </a:prstGeom>
            </p:spPr>
          </p:pic>
          <p:pic>
            <p:nvPicPr>
              <p:cNvPr id="11" name="Graphic 10">
                <a:extLst>
                  <a:ext uri="{FF2B5EF4-FFF2-40B4-BE49-F238E27FC236}">
                    <a16:creationId xmlns:a16="http://schemas.microsoft.com/office/drawing/2014/main" id="{0522DD66-6E07-4F07-8025-1B1B8F3EAF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22" name="Rectangle 21">
              <a:extLst>
                <a:ext uri="{FF2B5EF4-FFF2-40B4-BE49-F238E27FC236}">
                  <a16:creationId xmlns:a16="http://schemas.microsoft.com/office/drawing/2014/main" id="{F65296E9-070E-41E2-BBB9-D26876EB41B0}"/>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6039F2AE-32FF-4103-B16D-F8C9C8AA2A35}"/>
              </a:ext>
            </a:extLst>
          </p:cNvPr>
          <p:cNvGrpSpPr/>
          <p:nvPr/>
        </p:nvGrpSpPr>
        <p:grpSpPr>
          <a:xfrm>
            <a:off x="6644639" y="4172561"/>
            <a:ext cx="2107459" cy="2934430"/>
            <a:chOff x="4654862" y="1805119"/>
            <a:chExt cx="2107459" cy="2934430"/>
          </a:xfrm>
        </p:grpSpPr>
        <p:grpSp>
          <p:nvGrpSpPr>
            <p:cNvPr id="51" name="Group 50">
              <a:extLst>
                <a:ext uri="{FF2B5EF4-FFF2-40B4-BE49-F238E27FC236}">
                  <a16:creationId xmlns:a16="http://schemas.microsoft.com/office/drawing/2014/main" id="{2E3E98F8-8FCC-48C4-A412-1EA72FB03295}"/>
                </a:ext>
              </a:extLst>
            </p:cNvPr>
            <p:cNvGrpSpPr/>
            <p:nvPr/>
          </p:nvGrpSpPr>
          <p:grpSpPr>
            <a:xfrm>
              <a:off x="4654862" y="1805119"/>
              <a:ext cx="2107459" cy="2338360"/>
              <a:chOff x="1306105" y="1458734"/>
              <a:chExt cx="2107459" cy="2338360"/>
            </a:xfrm>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CEDE574B-E4AC-42B3-A3A6-5F485464D503}"/>
                  </a:ext>
                </a:extLst>
              </p:cNvPr>
              <p:cNvSpPr/>
              <p:nvPr/>
            </p:nvSpPr>
            <p:spPr bwMode="auto">
              <a:xfrm>
                <a:off x="1306106" y="1458734"/>
                <a:ext cx="2107458" cy="23383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Pipelines</a:t>
                </a:r>
              </a:p>
            </p:txBody>
          </p:sp>
          <p:pic>
            <p:nvPicPr>
              <p:cNvPr id="54" name="Picture 53">
                <a:extLst>
                  <a:ext uri="{FF2B5EF4-FFF2-40B4-BE49-F238E27FC236}">
                    <a16:creationId xmlns:a16="http://schemas.microsoft.com/office/drawing/2014/main" id="{22D47CF1-E786-4DA6-B62B-07EA172E41DD}"/>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1306105" y="2014536"/>
                <a:ext cx="2107459" cy="1782558"/>
              </a:xfrm>
              <a:prstGeom prst="rect">
                <a:avLst/>
              </a:prstGeom>
            </p:spPr>
          </p:pic>
          <p:pic>
            <p:nvPicPr>
              <p:cNvPr id="55" name="Graphic 10">
                <a:extLst>
                  <a:ext uri="{FF2B5EF4-FFF2-40B4-BE49-F238E27FC236}">
                    <a16:creationId xmlns:a16="http://schemas.microsoft.com/office/drawing/2014/main" id="{4201C64A-CACA-4F81-89BE-39BD77685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2" name="Rectangle 51">
              <a:extLst>
                <a:ext uri="{FF2B5EF4-FFF2-40B4-BE49-F238E27FC236}">
                  <a16:creationId xmlns:a16="http://schemas.microsoft.com/office/drawing/2014/main" id="{2F5698BD-C901-4DD5-8F19-70D84CB48E68}"/>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5611825-FA99-4136-821A-4CB07B87CA50}"/>
              </a:ext>
            </a:extLst>
          </p:cNvPr>
          <p:cNvGrpSpPr/>
          <p:nvPr/>
        </p:nvGrpSpPr>
        <p:grpSpPr>
          <a:xfrm>
            <a:off x="9269972" y="731379"/>
            <a:ext cx="2114756" cy="4198592"/>
            <a:chOff x="4654863" y="1805119"/>
            <a:chExt cx="2114756" cy="4198592"/>
          </a:xfrm>
        </p:grpSpPr>
        <p:grpSp>
          <p:nvGrpSpPr>
            <p:cNvPr id="57" name="Group 56">
              <a:extLst>
                <a:ext uri="{FF2B5EF4-FFF2-40B4-BE49-F238E27FC236}">
                  <a16:creationId xmlns:a16="http://schemas.microsoft.com/office/drawing/2014/main" id="{2248F182-7FD8-4B1D-87DF-6F55EB8252AD}"/>
                </a:ext>
              </a:extLst>
            </p:cNvPr>
            <p:cNvGrpSpPr/>
            <p:nvPr/>
          </p:nvGrpSpPr>
          <p:grpSpPr>
            <a:xfrm>
              <a:off x="4654863" y="1805119"/>
              <a:ext cx="2114756" cy="4198592"/>
              <a:chOff x="1306106" y="1458734"/>
              <a:chExt cx="2114756" cy="4198592"/>
            </a:xfrm>
            <a:effectLst>
              <a:outerShdw blurRad="50800" dist="38100" dir="2700000" algn="tl" rotWithShape="0">
                <a:prstClr val="black">
                  <a:alpha val="40000"/>
                </a:prstClr>
              </a:outerShdw>
            </a:effectLst>
          </p:grpSpPr>
          <p:sp>
            <p:nvSpPr>
              <p:cNvPr id="59" name="Rectangle 58">
                <a:extLst>
                  <a:ext uri="{FF2B5EF4-FFF2-40B4-BE49-F238E27FC236}">
                    <a16:creationId xmlns:a16="http://schemas.microsoft.com/office/drawing/2014/main" id="{89838F65-3465-40CE-B094-CDDDD8E6E689}"/>
                  </a:ext>
                </a:extLst>
              </p:cNvPr>
              <p:cNvSpPr/>
              <p:nvPr/>
            </p:nvSpPr>
            <p:spPr bwMode="auto">
              <a:xfrm>
                <a:off x="1306106" y="1458734"/>
                <a:ext cx="2107458" cy="419859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Artifacts</a:t>
                </a:r>
              </a:p>
            </p:txBody>
          </p:sp>
          <p:pic>
            <p:nvPicPr>
              <p:cNvPr id="60" name="Picture 59">
                <a:extLst>
                  <a:ext uri="{FF2B5EF4-FFF2-40B4-BE49-F238E27FC236}">
                    <a16:creationId xmlns:a16="http://schemas.microsoft.com/office/drawing/2014/main" id="{08ABFD73-813F-4A47-BCF4-5252F8B0F2D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06106" y="1985258"/>
                <a:ext cx="2114756" cy="3672068"/>
              </a:xfrm>
              <a:prstGeom prst="rect">
                <a:avLst/>
              </a:prstGeom>
            </p:spPr>
          </p:pic>
          <p:pic>
            <p:nvPicPr>
              <p:cNvPr id="61" name="Graphic 10">
                <a:extLst>
                  <a:ext uri="{FF2B5EF4-FFF2-40B4-BE49-F238E27FC236}">
                    <a16:creationId xmlns:a16="http://schemas.microsoft.com/office/drawing/2014/main" id="{4ABD2D50-CC24-4CF5-95EB-4103D0574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939715" y="1534393"/>
                <a:ext cx="365760" cy="365760"/>
              </a:xfrm>
              <a:prstGeom prst="rect">
                <a:avLst/>
              </a:prstGeom>
            </p:spPr>
          </p:pic>
        </p:grpSp>
        <p:sp>
          <p:nvSpPr>
            <p:cNvPr id="58" name="Rectangle 57">
              <a:extLst>
                <a:ext uri="{FF2B5EF4-FFF2-40B4-BE49-F238E27FC236}">
                  <a16:creationId xmlns:a16="http://schemas.microsoft.com/office/drawing/2014/main" id="{687D7620-0B7E-4647-A9D9-70ABBE3C9E4C}"/>
                </a:ext>
              </a:extLst>
            </p:cNvPr>
            <p:cNvSpPr/>
            <p:nvPr/>
          </p:nvSpPr>
          <p:spPr bwMode="auto">
            <a:xfrm>
              <a:off x="6543675" y="4611463"/>
              <a:ext cx="117855" cy="1280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2DCA0E3C-A0B9-41AF-BFEA-9B8C45160EB8}"/>
              </a:ext>
            </a:extLst>
          </p:cNvPr>
          <p:cNvGrpSpPr/>
          <p:nvPr/>
        </p:nvGrpSpPr>
        <p:grpSpPr>
          <a:xfrm>
            <a:off x="1849566" y="1209857"/>
            <a:ext cx="8366750" cy="4916764"/>
            <a:chOff x="880363" y="1403476"/>
            <a:chExt cx="8366750" cy="491676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B754A200-E93F-40A4-B44E-935EC40C1E5C}"/>
                </a:ext>
              </a:extLst>
            </p:cNvPr>
            <p:cNvSpPr/>
            <p:nvPr/>
          </p:nvSpPr>
          <p:spPr bwMode="auto">
            <a:xfrm>
              <a:off x="880363" y="140970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9</a:t>
              </a:r>
              <a:r>
                <a:rPr lang="en-US" sz="2000" dirty="0">
                  <a:gradFill>
                    <a:gsLst>
                      <a:gs pos="0">
                        <a:srgbClr val="FFFFFF"/>
                      </a:gs>
                      <a:gs pos="100000">
                        <a:srgbClr val="FFFFFF"/>
                      </a:gs>
                    </a:gsLst>
                    <a:lin ang="5400000" scaled="0"/>
                  </a:gradFill>
                  <a:ea typeface="Segoe UI" pitchFamily="34" charset="0"/>
                  <a:cs typeface="Segoe UI" pitchFamily="34" charset="0"/>
                </a:rPr>
                <a:t> Resources</a:t>
              </a:r>
            </a:p>
          </p:txBody>
        </p:sp>
        <p:sp>
          <p:nvSpPr>
            <p:cNvPr id="38" name="Rectangle 37">
              <a:extLst>
                <a:ext uri="{FF2B5EF4-FFF2-40B4-BE49-F238E27FC236}">
                  <a16:creationId xmlns:a16="http://schemas.microsoft.com/office/drawing/2014/main" id="{96803474-6DDD-440D-8409-A6D515D68F6D}"/>
                </a:ext>
              </a:extLst>
            </p:cNvPr>
            <p:cNvSpPr/>
            <p:nvPr/>
          </p:nvSpPr>
          <p:spPr bwMode="auto">
            <a:xfrm>
              <a:off x="880363" y="3074984"/>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Datasets</a:t>
              </a:r>
            </a:p>
          </p:txBody>
        </p:sp>
        <p:sp>
          <p:nvSpPr>
            <p:cNvPr id="39" name="Rectangle 38">
              <a:extLst>
                <a:ext uri="{FF2B5EF4-FFF2-40B4-BE49-F238E27FC236}">
                  <a16:creationId xmlns:a16="http://schemas.microsoft.com/office/drawing/2014/main" id="{3D8DD021-65A3-4FEB-BE17-1A4B54ECBDE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Pool</a:t>
              </a:r>
            </a:p>
          </p:txBody>
        </p:sp>
        <p:sp>
          <p:nvSpPr>
            <p:cNvPr id="40" name="Rectangle 39">
              <a:extLst>
                <a:ext uri="{FF2B5EF4-FFF2-40B4-BE49-F238E27FC236}">
                  <a16:creationId xmlns:a16="http://schemas.microsoft.com/office/drawing/2014/main" id="{6BA18B74-5FAA-4363-9753-298730B4C62C}"/>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Tables</a:t>
              </a:r>
            </a:p>
          </p:txBody>
        </p:sp>
        <p:sp>
          <p:nvSpPr>
            <p:cNvPr id="41" name="Rectangle 40">
              <a:extLst>
                <a:ext uri="{FF2B5EF4-FFF2-40B4-BE49-F238E27FC236}">
                  <a16:creationId xmlns:a16="http://schemas.microsoft.com/office/drawing/2014/main" id="{0A608912-7CA8-4B40-9CEE-282BF08169C2}"/>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Cosmos DB</a:t>
              </a:r>
            </a:p>
          </p:txBody>
        </p:sp>
        <p:sp>
          <p:nvSpPr>
            <p:cNvPr id="42" name="Rectangle 41">
              <a:extLst>
                <a:ext uri="{FF2B5EF4-FFF2-40B4-BE49-F238E27FC236}">
                  <a16:creationId xmlns:a16="http://schemas.microsoft.com/office/drawing/2014/main" id="{A5E14FAC-5E68-4F1F-A7DF-720936F98B97}"/>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100k</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Documents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40BEC4C2-6234-4672-B0BE-13CDCD279F4A}"/>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GB</a:t>
              </a:r>
            </a:p>
          </p:txBody>
        </p:sp>
        <p:sp>
          <p:nvSpPr>
            <p:cNvPr id="44" name="Rectangle 43">
              <a:extLst>
                <a:ext uri="{FF2B5EF4-FFF2-40B4-BE49-F238E27FC236}">
                  <a16:creationId xmlns:a16="http://schemas.microsoft.com/office/drawing/2014/main" id="{E6B71237-46E1-4B9B-891A-C897BFA4D7A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Data Lake</a:t>
              </a:r>
            </a:p>
          </p:txBody>
        </p:sp>
        <p:sp>
          <p:nvSpPr>
            <p:cNvPr id="45" name="Rectangle 44">
              <a:extLst>
                <a:ext uri="{FF2B5EF4-FFF2-40B4-BE49-F238E27FC236}">
                  <a16:creationId xmlns:a16="http://schemas.microsoft.com/office/drawing/2014/main" id="{1C6630E1-82BE-4FF1-A387-717B0D80038A}"/>
                </a:ext>
              </a:extLst>
            </p:cNvPr>
            <p:cNvSpPr/>
            <p:nvPr/>
          </p:nvSpPr>
          <p:spPr bwMode="auto">
            <a:xfrm>
              <a:off x="880363" y="4724280"/>
              <a:ext cx="1595960" cy="1595960"/>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Users / Logins</a:t>
              </a:r>
            </a:p>
          </p:txBody>
        </p:sp>
        <p:sp>
          <p:nvSpPr>
            <p:cNvPr id="46" name="Rectangle 45">
              <a:extLst>
                <a:ext uri="{FF2B5EF4-FFF2-40B4-BE49-F238E27FC236}">
                  <a16:creationId xmlns:a16="http://schemas.microsoft.com/office/drawing/2014/main" id="{4E8C1907-BABE-4EA9-8156-440BEC08A810}"/>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Pipelines</a:t>
              </a:r>
            </a:p>
          </p:txBody>
        </p:sp>
        <p:sp>
          <p:nvSpPr>
            <p:cNvPr id="47" name="Rectangle 46">
              <a:extLst>
                <a:ext uri="{FF2B5EF4-FFF2-40B4-BE49-F238E27FC236}">
                  <a16:creationId xmlns:a16="http://schemas.microsoft.com/office/drawing/2014/main" id="{BCFCA899-7827-45FC-B609-3C9ADB246AED}"/>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48" name="Rectangle 47">
              <a:extLst>
                <a:ext uri="{FF2B5EF4-FFF2-40B4-BE49-F238E27FC236}">
                  <a16:creationId xmlns:a16="http://schemas.microsoft.com/office/drawing/2014/main" id="{1713071A-C9AE-4308-B4BA-D6B80B5F53AC}"/>
                </a:ext>
              </a:extLst>
            </p:cNvPr>
            <p:cNvSpPr/>
            <p:nvPr/>
          </p:nvSpPr>
          <p:spPr bwMode="auto">
            <a:xfrm>
              <a:off x="7651153" y="4724280"/>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Notebooks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4C2715-1F85-4FC8-A07A-3B0EDFBAF7D0}"/>
                </a:ext>
              </a:extLst>
            </p:cNvPr>
            <p:cNvSpPr/>
            <p:nvPr/>
          </p:nvSpPr>
          <p:spPr bwMode="auto">
            <a:xfrm>
              <a:off x="2557479" y="472428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3B</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Rows</a:t>
              </a:r>
            </a:p>
          </p:txBody>
        </p:sp>
      </p:grpSp>
    </p:spTree>
    <p:extLst>
      <p:ext uri="{BB962C8B-B14F-4D97-AF65-F5344CB8AC3E}">
        <p14:creationId xmlns:p14="http://schemas.microsoft.com/office/powerpoint/2010/main" val="404273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0C4E-BED2-4138-BF9E-818CE0CB6296}"/>
              </a:ext>
            </a:extLst>
          </p:cNvPr>
          <p:cNvSpPr>
            <a:spLocks noGrp="1"/>
          </p:cNvSpPr>
          <p:nvPr>
            <p:ph type="title"/>
          </p:nvPr>
        </p:nvSpPr>
        <p:spPr/>
        <p:txBody>
          <a:bodyPr/>
          <a:lstStyle/>
          <a:p>
            <a:r>
              <a:rPr lang="en-US" dirty="0"/>
              <a:t>What you didn’t see – a massive Synapse DevOps effort</a:t>
            </a:r>
          </a:p>
        </p:txBody>
      </p:sp>
      <p:grpSp>
        <p:nvGrpSpPr>
          <p:cNvPr id="12" name="Group 11">
            <a:extLst>
              <a:ext uri="{FF2B5EF4-FFF2-40B4-BE49-F238E27FC236}">
                <a16:creationId xmlns:a16="http://schemas.microsoft.com/office/drawing/2014/main" id="{6B85D2EB-38E1-454F-934A-433D137D1A4D}"/>
              </a:ext>
            </a:extLst>
          </p:cNvPr>
          <p:cNvGrpSpPr/>
          <p:nvPr/>
        </p:nvGrpSpPr>
        <p:grpSpPr>
          <a:xfrm>
            <a:off x="2751183" y="1362257"/>
            <a:ext cx="6689634" cy="4916764"/>
            <a:chOff x="2557479" y="1403476"/>
            <a:chExt cx="6689634" cy="4916764"/>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961FA246-F6F9-46D0-8A2F-C94748EB8E23}"/>
                </a:ext>
              </a:extLst>
            </p:cNvPr>
            <p:cNvSpPr/>
            <p:nvPr/>
          </p:nvSpPr>
          <p:spPr bwMode="auto">
            <a:xfrm>
              <a:off x="2574596" y="1409700"/>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1.5 </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1600" dirty="0">
                  <a:gradFill>
                    <a:gsLst>
                      <a:gs pos="0">
                        <a:srgbClr val="FFFFFF"/>
                      </a:gs>
                      <a:gs pos="100000">
                        <a:srgbClr val="FFFFFF"/>
                      </a:gs>
                    </a:gsLst>
                    <a:lin ang="5400000" scaled="0"/>
                  </a:gradFill>
                  <a:ea typeface="Segoe UI" pitchFamily="34" charset="0"/>
                  <a:cs typeface="Segoe UI" pitchFamily="34" charset="0"/>
                </a:rPr>
                <a:t>Hour setup /  Environment</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9320528F-107C-4A63-8977-8F248F8C6081}"/>
                </a:ext>
              </a:extLst>
            </p:cNvPr>
            <p:cNvSpPr/>
            <p:nvPr/>
          </p:nvSpPr>
          <p:spPr bwMode="auto">
            <a:xfrm>
              <a:off x="2557479" y="3074984"/>
              <a:ext cx="1595960" cy="1595960"/>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5</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Azure Regions</a:t>
              </a:r>
            </a:p>
          </p:txBody>
        </p:sp>
        <p:sp>
          <p:nvSpPr>
            <p:cNvPr id="17" name="Rectangle 16">
              <a:extLst>
                <a:ext uri="{FF2B5EF4-FFF2-40B4-BE49-F238E27FC236}">
                  <a16:creationId xmlns:a16="http://schemas.microsoft.com/office/drawing/2014/main" id="{10E4E16F-24DA-478A-BDB9-74BC46A4DF3D}"/>
                </a:ext>
              </a:extLst>
            </p:cNvPr>
            <p:cNvSpPr/>
            <p:nvPr/>
          </p:nvSpPr>
          <p:spPr bwMode="auto">
            <a:xfrm>
              <a:off x="4257278" y="1409700"/>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160+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Resource Groups</a:t>
              </a:r>
            </a:p>
          </p:txBody>
        </p:sp>
        <p:sp>
          <p:nvSpPr>
            <p:cNvPr id="18" name="Rectangle 17">
              <a:extLst>
                <a:ext uri="{FF2B5EF4-FFF2-40B4-BE49-F238E27FC236}">
                  <a16:creationId xmlns:a16="http://schemas.microsoft.com/office/drawing/2014/main" id="{790B9B2E-478C-4FB0-90DC-FF1C7B6470E9}"/>
                </a:ext>
              </a:extLst>
            </p:cNvPr>
            <p:cNvSpPr/>
            <p:nvPr/>
          </p:nvSpPr>
          <p:spPr bwMode="auto">
            <a:xfrm>
              <a:off x="4254776" y="3074984"/>
              <a:ext cx="1595960" cy="159596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20+</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Staging Storage</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2A935FC-B10E-4C5E-9FEA-7000D06C711E}"/>
                </a:ext>
              </a:extLst>
            </p:cNvPr>
            <p:cNvSpPr/>
            <p:nvPr/>
          </p:nvSpPr>
          <p:spPr bwMode="auto">
            <a:xfrm>
              <a:off x="5960863" y="3074984"/>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16</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PS Scripts</a:t>
              </a:r>
            </a:p>
          </p:txBody>
        </p:sp>
        <p:sp>
          <p:nvSpPr>
            <p:cNvPr id="20" name="Rectangle 19">
              <a:extLst>
                <a:ext uri="{FF2B5EF4-FFF2-40B4-BE49-F238E27FC236}">
                  <a16:creationId xmlns:a16="http://schemas.microsoft.com/office/drawing/2014/main" id="{63C192A7-1CAD-4C8A-850F-9033C3DF1D97}"/>
                </a:ext>
              </a:extLst>
            </p:cNvPr>
            <p:cNvSpPr/>
            <p:nvPr/>
          </p:nvSpPr>
          <p:spPr bwMode="auto">
            <a:xfrm>
              <a:off x="5939960" y="1403476"/>
              <a:ext cx="1595960" cy="15959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ARM Template</a:t>
              </a:r>
            </a:p>
          </p:txBody>
        </p:sp>
        <p:sp>
          <p:nvSpPr>
            <p:cNvPr id="22" name="Rectangle 21">
              <a:extLst>
                <a:ext uri="{FF2B5EF4-FFF2-40B4-BE49-F238E27FC236}">
                  <a16:creationId xmlns:a16="http://schemas.microsoft.com/office/drawing/2014/main" id="{85F76B10-0015-47C5-B597-C1BACA3BB3E5}"/>
                </a:ext>
              </a:extLst>
            </p:cNvPr>
            <p:cNvSpPr/>
            <p:nvPr/>
          </p:nvSpPr>
          <p:spPr bwMode="auto">
            <a:xfrm>
              <a:off x="7617222" y="1417783"/>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JSON </a:t>
              </a:r>
            </a:p>
          </p:txBody>
        </p:sp>
        <p:sp>
          <p:nvSpPr>
            <p:cNvPr id="23" name="Rectangle 22">
              <a:extLst>
                <a:ext uri="{FF2B5EF4-FFF2-40B4-BE49-F238E27FC236}">
                  <a16:creationId xmlns:a16="http://schemas.microsoft.com/office/drawing/2014/main" id="{3D6240DF-019E-4127-A548-86E7F90D5823}"/>
                </a:ext>
              </a:extLst>
            </p:cNvPr>
            <p:cNvSpPr/>
            <p:nvPr/>
          </p:nvSpPr>
          <p:spPr bwMode="auto">
            <a:xfrm>
              <a:off x="7637292" y="3074984"/>
              <a:ext cx="1595960" cy="159596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17</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SQL Scripts</a:t>
              </a:r>
            </a:p>
          </p:txBody>
        </p:sp>
        <p:sp>
          <p:nvSpPr>
            <p:cNvPr id="24" name="Rectangle 23">
              <a:extLst>
                <a:ext uri="{FF2B5EF4-FFF2-40B4-BE49-F238E27FC236}">
                  <a16:creationId xmlns:a16="http://schemas.microsoft.com/office/drawing/2014/main" id="{36C41967-1D76-4ACD-BC33-87EB52DCF2E9}"/>
                </a:ext>
              </a:extLst>
            </p:cNvPr>
            <p:cNvSpPr/>
            <p:nvPr/>
          </p:nvSpPr>
          <p:spPr bwMode="auto">
            <a:xfrm>
              <a:off x="2574596" y="4724280"/>
              <a:ext cx="6672517" cy="159596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2</a:t>
              </a:r>
              <a:r>
                <a:rPr lang="en-US" sz="20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Clever Hacks</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CBF02DBD-D915-4494-9057-82907E008CF9}"/>
              </a:ext>
            </a:extLst>
          </p:cNvPr>
          <p:cNvSpPr/>
          <p:nvPr/>
        </p:nvSpPr>
        <p:spPr bwMode="auto">
          <a:xfrm>
            <a:off x="1085618" y="1362257"/>
            <a:ext cx="1595960" cy="491676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We did that </a:t>
            </a:r>
            <a:r>
              <a:rPr lang="en-US" sz="4400" dirty="0">
                <a:gradFill>
                  <a:gsLst>
                    <a:gs pos="0">
                      <a:srgbClr val="FFFFFF"/>
                    </a:gs>
                    <a:gs pos="100000">
                      <a:srgbClr val="FFFFFF"/>
                    </a:gs>
                  </a:gsLst>
                  <a:lin ang="5400000" scaled="0"/>
                </a:gradFill>
                <a:ea typeface="Segoe UI" pitchFamily="34" charset="0"/>
                <a:cs typeface="Segoe UI" pitchFamily="34" charset="0"/>
              </a:rPr>
              <a:t>160x</a:t>
            </a:r>
            <a:r>
              <a:rPr lang="en-US" sz="1600" dirty="0">
                <a:gradFill>
                  <a:gsLst>
                    <a:gs pos="0">
                      <a:srgbClr val="FFFFFF"/>
                    </a:gs>
                    <a:gs pos="100000">
                      <a:srgbClr val="FFFFFF"/>
                    </a:gs>
                  </a:gsLst>
                  <a:lin ang="5400000" scaled="0"/>
                </a:gradFill>
                <a:ea typeface="Segoe UI" pitchFamily="34" charset="0"/>
                <a:cs typeface="Segoe UI" pitchFamily="34" charset="0"/>
              </a:rPr>
              <a:t> </a:t>
            </a:r>
            <a:br>
              <a:rPr lang="en-US" sz="2000" dirty="0">
                <a:gradFill>
                  <a:gsLst>
                    <a:gs pos="0">
                      <a:srgbClr val="FFFFFF"/>
                    </a:gs>
                    <a:gs pos="100000">
                      <a:srgbClr val="FFFFFF"/>
                    </a:gs>
                  </a:gsLst>
                  <a:lin ang="5400000" scaled="0"/>
                </a:gradFill>
                <a:ea typeface="Segoe UI" pitchFamily="34" charset="0"/>
                <a:cs typeface="Segoe UI" pitchFamily="34" charset="0"/>
              </a:rPr>
            </a:b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921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Dataset</a:t>
            </a:r>
          </a:p>
        </p:txBody>
      </p:sp>
      <p:sp>
        <p:nvSpPr>
          <p:cNvPr id="3" name="Text Placeholder 2">
            <a:extLst>
              <a:ext uri="{FF2B5EF4-FFF2-40B4-BE49-F238E27FC236}">
                <a16:creationId xmlns:a16="http://schemas.microsoft.com/office/drawing/2014/main" id="{EE650686-8CC6-487F-8762-64293D095130}"/>
              </a:ext>
            </a:extLst>
          </p:cNvPr>
          <p:cNvSpPr>
            <a:spLocks noGrp="1"/>
          </p:cNvSpPr>
          <p:nvPr>
            <p:ph type="body" sz="quarter" idx="10"/>
          </p:nvPr>
        </p:nvSpPr>
        <p:spPr>
          <a:xfrm>
            <a:off x="586390" y="1434369"/>
            <a:ext cx="11018520" cy="4678204"/>
          </a:xfrm>
        </p:spPr>
        <p:txBody>
          <a:bodyPr/>
          <a:lstStyle/>
          <a:p>
            <a:r>
              <a:rPr lang="en-US" sz="2000" dirty="0"/>
              <a:t>MOADs (the Mother Of All Datasets from Solliance)</a:t>
            </a:r>
            <a:br>
              <a:rPr lang="en-US" sz="2000" dirty="0"/>
            </a:br>
            <a:r>
              <a:rPr lang="en-US" sz="2000" dirty="0"/>
              <a:t>~30 Billion fact sale records</a:t>
            </a:r>
          </a:p>
          <a:p>
            <a:endParaRPr lang="en-US" sz="2000" dirty="0"/>
          </a:p>
          <a:p>
            <a:r>
              <a:rPr lang="en-US" sz="2000" dirty="0"/>
              <a:t>Baby MOADs </a:t>
            </a:r>
          </a:p>
          <a:p>
            <a:r>
              <a:rPr lang="en-US" sz="2000" dirty="0"/>
              <a:t>~3 Billion fact sale records</a:t>
            </a:r>
          </a:p>
          <a:p>
            <a:endParaRPr lang="en-US" sz="2000" dirty="0"/>
          </a:p>
          <a:p>
            <a:r>
              <a:rPr lang="en-US" sz="2000" dirty="0"/>
              <a:t>Mini MOADs</a:t>
            </a:r>
          </a:p>
          <a:p>
            <a:r>
              <a:rPr lang="en-US" sz="2000" dirty="0"/>
              <a:t>~985 Million fact sale records</a:t>
            </a:r>
          </a:p>
          <a:p>
            <a:endParaRPr lang="en-US" sz="2000" dirty="0"/>
          </a:p>
          <a:p>
            <a:r>
              <a:rPr lang="en-US" sz="2000" dirty="0"/>
              <a:t>Date, Product (5k), Store and Customer (10M) dimensions</a:t>
            </a:r>
          </a:p>
          <a:p>
            <a:endParaRPr lang="en-US" sz="2000" dirty="0"/>
          </a:p>
          <a:p>
            <a:r>
              <a:rPr lang="en-US" sz="2000" dirty="0"/>
              <a:t>All generated to have a realistic distribution of properties. </a:t>
            </a:r>
          </a:p>
          <a:p>
            <a:r>
              <a:rPr lang="en-US" sz="2000" dirty="0"/>
              <a:t>For example, product purchases have seasonality – all season, winter and summer</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8496300" y="1430298"/>
            <a:ext cx="2933700" cy="1998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SalesGenerator</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.NET Core 3.1</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Parquet.NET</a:t>
            </a:r>
            <a:br>
              <a:rPr lang="en-US" sz="2000" dirty="0">
                <a:gradFill>
                  <a:gsLst>
                    <a:gs pos="0">
                      <a:srgbClr val="FFFFFF"/>
                    </a:gs>
                    <a:gs pos="100000">
                      <a:srgbClr val="FFFFFF"/>
                    </a:gs>
                  </a:gsLst>
                  <a:lin ang="5400000" scaled="0"/>
                </a:gradFill>
                <a:ea typeface="Segoe UI" pitchFamily="34" charset="0"/>
                <a:cs typeface="Segoe UI" pitchFamily="34" charset="0"/>
              </a:rPr>
            </a:br>
            <a:br>
              <a:rPr lang="en-US" sz="2000"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~30 hours to create on 20vcpu/160GB VM</a:t>
            </a:r>
          </a:p>
        </p:txBody>
      </p:sp>
    </p:spTree>
    <p:extLst>
      <p:ext uri="{BB962C8B-B14F-4D97-AF65-F5344CB8AC3E}">
        <p14:creationId xmlns:p14="http://schemas.microsoft.com/office/powerpoint/2010/main" val="37560556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B86C-83B0-4749-B2FD-AD9C5458CC08}"/>
              </a:ext>
            </a:extLst>
          </p:cNvPr>
          <p:cNvSpPr>
            <a:spLocks noGrp="1"/>
          </p:cNvSpPr>
          <p:nvPr>
            <p:ph type="title"/>
          </p:nvPr>
        </p:nvSpPr>
        <p:spPr/>
        <p:txBody>
          <a:bodyPr/>
          <a:lstStyle/>
          <a:p>
            <a:r>
              <a:rPr lang="en-US" dirty="0"/>
              <a:t>The Automation</a:t>
            </a:r>
          </a:p>
        </p:txBody>
      </p:sp>
      <p:sp>
        <p:nvSpPr>
          <p:cNvPr id="4" name="Rectangle 3">
            <a:extLst>
              <a:ext uri="{FF2B5EF4-FFF2-40B4-BE49-F238E27FC236}">
                <a16:creationId xmlns:a16="http://schemas.microsoft.com/office/drawing/2014/main" id="{12B07CA6-D94C-452A-BC4C-2355F3DDA982}"/>
              </a:ext>
            </a:extLst>
          </p:cNvPr>
          <p:cNvSpPr/>
          <p:nvPr/>
        </p:nvSpPr>
        <p:spPr bwMode="auto">
          <a:xfrm>
            <a:off x="588263" y="1011198"/>
            <a:ext cx="2933700" cy="9700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ARM Template</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Core Azure Resources</a:t>
            </a:r>
          </a:p>
        </p:txBody>
      </p:sp>
      <p:sp>
        <p:nvSpPr>
          <p:cNvPr id="5" name="Rectangle 4">
            <a:extLst>
              <a:ext uri="{FF2B5EF4-FFF2-40B4-BE49-F238E27FC236}">
                <a16:creationId xmlns:a16="http://schemas.microsoft.com/office/drawing/2014/main" id="{2B40A11B-709B-4DC2-B062-AC889785B140}"/>
              </a:ext>
            </a:extLst>
          </p:cNvPr>
          <p:cNvSpPr/>
          <p:nvPr/>
        </p:nvSpPr>
        <p:spPr bwMode="auto">
          <a:xfrm>
            <a:off x="3625850" y="1011198"/>
            <a:ext cx="3473450" cy="5592802"/>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01-environment-setup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Idempotent execution</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Assign Synapse Workspace Admins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Linked Services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Integration Runtime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Start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up SQL Pool</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users, logins, roles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schemas and tables in SQL Pools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Data Sets</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temp loading pipeline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Execute pipeline &amp; cleanup</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Scale down SQL Pool</a:t>
            </a:r>
          </a:p>
          <a:p>
            <a:pPr marL="342900" indent="-342900"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Load Cosmos DB</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AFF25F7-E9AA-4D8D-910C-B3633E797108}"/>
              </a:ext>
            </a:extLst>
          </p:cNvPr>
          <p:cNvSpPr/>
          <p:nvPr/>
        </p:nvSpPr>
        <p:spPr bwMode="auto">
          <a:xfrm>
            <a:off x="7203187" y="1011198"/>
            <a:ext cx="4559300" cy="1198602"/>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02-environment-setup</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Spark notebooks (using Livy)</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Create SQL scripts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E58392-5AFB-40EE-8784-9996F0260BF6}"/>
              </a:ext>
            </a:extLst>
          </p:cNvPr>
          <p:cNvSpPr/>
          <p:nvPr/>
        </p:nvSpPr>
        <p:spPr bwMode="auto">
          <a:xfrm>
            <a:off x="7203187" y="2311400"/>
            <a:ext cx="4559300" cy="15240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03-environment-validate</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artifacts exist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tables and row counts </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Check Cosmos DB doc count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2CA1A31B-809E-4FF7-A4F8-30E13FE0C5AA}"/>
              </a:ext>
            </a:extLst>
          </p:cNvPr>
          <p:cNvSpPr/>
          <p:nvPr/>
        </p:nvSpPr>
        <p:spPr bwMode="auto">
          <a:xfrm>
            <a:off x="7203187" y="3932198"/>
            <a:ext cx="4559300" cy="957302"/>
          </a:xfrm>
          <a:prstGeom prst="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04-environment-spark-test</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Validate scale out (using Livy)</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43D554-B315-4B08-8A54-79F3FAA5E400}"/>
              </a:ext>
            </a:extLst>
          </p:cNvPr>
          <p:cNvSpPr/>
          <p:nvPr/>
        </p:nvSpPr>
        <p:spPr bwMode="auto">
          <a:xfrm>
            <a:off x="7203187" y="4986298"/>
            <a:ext cx="4559300" cy="81760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05-environment-fix</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Apply artifact patches</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3D90847-2BA8-4F37-8871-4F5198DFB8C3}"/>
              </a:ext>
            </a:extLst>
          </p:cNvPr>
          <p:cNvSpPr/>
          <p:nvPr/>
        </p:nvSpPr>
        <p:spPr bwMode="auto">
          <a:xfrm>
            <a:off x="7203187" y="5890399"/>
            <a:ext cx="4559300" cy="81760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06-environment-poc-01</a:t>
            </a:r>
          </a:p>
          <a:p>
            <a:pPr marL="342900" indent="-342900" algn="l" defTabSz="932472" fontAlgn="base">
              <a:spcBef>
                <a:spcPct val="0"/>
              </a:spcBef>
              <a:spcAft>
                <a:spcPct val="0"/>
              </a:spcAft>
              <a:buFont typeface="+mj-lt"/>
              <a:buAutoNum type="arabicPeriod"/>
            </a:pPr>
            <a:r>
              <a:rPr lang="en-US" dirty="0">
                <a:gradFill>
                  <a:gsLst>
                    <a:gs pos="0">
                      <a:srgbClr val="FFFFFF"/>
                    </a:gs>
                    <a:gs pos="100000">
                      <a:srgbClr val="FFFFFF"/>
                    </a:gs>
                  </a:gsLst>
                  <a:lin ang="5400000" scaled="0"/>
                </a:gradFill>
                <a:ea typeface="Segoe UI" pitchFamily="34" charset="0"/>
                <a:cs typeface="Segoe UI" pitchFamily="34" charset="0"/>
              </a:rPr>
              <a:t>Deploy challenge environment</a:t>
            </a: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877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2B64C0-D809-42E9-8806-8ABDF12522A1}"/>
              </a:ext>
            </a:extLst>
          </p:cNvPr>
          <p:cNvSpPr>
            <a:spLocks noGrp="1"/>
          </p:cNvSpPr>
          <p:nvPr>
            <p:ph type="title"/>
          </p:nvPr>
        </p:nvSpPr>
        <p:spPr/>
        <p:txBody>
          <a:bodyPr/>
          <a:lstStyle/>
          <a:p>
            <a:r>
              <a:rPr lang="en-US" dirty="0"/>
              <a:t>Automation Demo</a:t>
            </a:r>
          </a:p>
        </p:txBody>
      </p:sp>
      <p:sp>
        <p:nvSpPr>
          <p:cNvPr id="4" name="Text Placeholder 3">
            <a:extLst>
              <a:ext uri="{FF2B5EF4-FFF2-40B4-BE49-F238E27FC236}">
                <a16:creationId xmlns:a16="http://schemas.microsoft.com/office/drawing/2014/main" id="{137724DB-D941-4E9D-880B-1AA4E0BE86C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58076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77614" y="1427905"/>
            <a:ext cx="5155517" cy="364099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‘Driver’ runs the user’s ‘main’ function and executes the various parallel operations on the worker nodes.  </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results of the operations are collected by the driver</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The worker nodes read and write data from/to Data Sources including HDFS.</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 also cache transformed data in memory as RDDs (Resilient </a:t>
            </a:r>
            <a:r>
              <a:rPr lang="en-US" sz="1765" kern="0">
                <a:solidFill>
                  <a:schemeClr val="tx1"/>
                </a:solidFill>
                <a:ea typeface="+mn-ea"/>
                <a:cs typeface="Segoe UI Semilight" panose="020B0402040204020203" pitchFamily="34" charset="0"/>
              </a:rPr>
              <a:t>Distributed Datasets</a:t>
            </a:r>
            <a:r>
              <a:rPr lang="en-US" sz="1765" kern="0" dirty="0">
                <a:solidFill>
                  <a:schemeClr val="tx1"/>
                </a:solidFill>
                <a:ea typeface="+mn-ea"/>
                <a:cs typeface="Segoe UI Semilight" panose="020B0402040204020203" pitchFamily="34" charset="0"/>
              </a:rPr>
              <a:t>).</a:t>
            </a:r>
          </a:p>
          <a:p>
            <a:pPr marL="285695" lvl="1" indent="-285695" defTabSz="914192">
              <a:lnSpc>
                <a:spcPct val="90000"/>
              </a:lnSpc>
              <a:spcBef>
                <a:spcPts val="575"/>
              </a:spcBef>
              <a:spcAft>
                <a:spcPts val="600"/>
              </a:spcAft>
              <a:buClrTx/>
              <a:buFont typeface="Arial" panose="020B0604020202020204" pitchFamily="34" charset="0"/>
              <a:buChar char="•"/>
              <a:tabLst>
                <a:tab pos="632685" algn="l"/>
              </a:tabLst>
              <a:defRPr/>
            </a:pPr>
            <a:r>
              <a:rPr lang="en-US" sz="1765" kern="0" dirty="0">
                <a:solidFill>
                  <a:schemeClr val="tx1"/>
                </a:solidFill>
                <a:ea typeface="+mn-ea"/>
                <a:cs typeface="Segoe UI Semilight" panose="020B0402040204020203" pitchFamily="34" charset="0"/>
              </a:rPr>
              <a:t>Worker nodes and the Driver Node execute as VMs in public clouds (AWS, Google and Azure).</a:t>
            </a:r>
          </a:p>
        </p:txBody>
      </p:sp>
      <p:grpSp>
        <p:nvGrpSpPr>
          <p:cNvPr id="3" name="Group 2">
            <a:extLst>
              <a:ext uri="{FF2B5EF4-FFF2-40B4-BE49-F238E27FC236}">
                <a16:creationId xmlns:a16="http://schemas.microsoft.com/office/drawing/2014/main" id="{3B5844B7-FF6C-472A-BFEB-762332AD1146}"/>
              </a:ext>
            </a:extLst>
          </p:cNvPr>
          <p:cNvGrpSpPr/>
          <p:nvPr/>
        </p:nvGrpSpPr>
        <p:grpSpPr>
          <a:xfrm>
            <a:off x="5655963" y="1105439"/>
            <a:ext cx="6466011" cy="5609720"/>
            <a:chOff x="199481" y="1172565"/>
            <a:chExt cx="6466928" cy="5610516"/>
          </a:xfrm>
        </p:grpSpPr>
        <p:sp>
          <p:nvSpPr>
            <p:cNvPr id="4" name="Rectangle 3">
              <a:extLst>
                <a:ext uri="{FF2B5EF4-FFF2-40B4-BE49-F238E27FC236}">
                  <a16:creationId xmlns:a16="http://schemas.microsoft.com/office/drawing/2014/main" id="{287CD346-F7D0-4E49-8170-AB5A5350DBFE}"/>
                </a:ext>
              </a:extLst>
            </p:cNvPr>
            <p:cNvSpPr/>
            <p:nvPr/>
          </p:nvSpPr>
          <p:spPr bwMode="auto">
            <a:xfrm>
              <a:off x="199481" y="1172565"/>
              <a:ext cx="6466928" cy="5610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Rectangle 4"/>
            <p:cNvSpPr/>
            <p:nvPr/>
          </p:nvSpPr>
          <p:spPr bwMode="auto">
            <a:xfrm>
              <a:off x="2204289" y="2666733"/>
              <a:ext cx="2586477" cy="62785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FFFFFF"/>
                </a:solidFill>
                <a:latin typeface="Segoe UI Semilight"/>
                <a:ea typeface="Segoe UI" pitchFamily="34" charset="0"/>
                <a:cs typeface="Segoe UI" pitchFamily="34" charset="0"/>
              </a:endParaRPr>
            </a:p>
          </p:txBody>
        </p:sp>
        <p:sp>
          <p:nvSpPr>
            <p:cNvPr id="6" name="Rectangle 5"/>
            <p:cNvSpPr/>
            <p:nvPr/>
          </p:nvSpPr>
          <p:spPr bwMode="auto">
            <a:xfrm>
              <a:off x="4867079"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7" name="Rectangle 6"/>
            <p:cNvSpPr/>
            <p:nvPr/>
          </p:nvSpPr>
          <p:spPr bwMode="auto">
            <a:xfrm>
              <a:off x="2832603"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8" name="Rectangle 7"/>
            <p:cNvSpPr/>
            <p:nvPr/>
          </p:nvSpPr>
          <p:spPr bwMode="auto">
            <a:xfrm>
              <a:off x="624231" y="3977823"/>
              <a:ext cx="1329849" cy="1044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9" name="Rounded Rectangle 8"/>
            <p:cNvSpPr/>
            <p:nvPr/>
          </p:nvSpPr>
          <p:spPr bwMode="auto">
            <a:xfrm>
              <a:off x="627075" y="5693561"/>
              <a:ext cx="5740906" cy="694143"/>
            </a:xfrm>
            <a:prstGeom prst="roundRect">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b="1">
                  <a:solidFill>
                    <a:srgbClr val="FFFFFF"/>
                  </a:solidFill>
                  <a:latin typeface="Segoe UI Semibold" panose="020B0702040204020203" pitchFamily="34" charset="0"/>
                  <a:ea typeface="Segoe UI" pitchFamily="34" charset="0"/>
                  <a:cs typeface="Segoe UI Semibold" panose="020B0702040204020203" pitchFamily="34" charset="0"/>
                </a:rPr>
                <a:t>Data Sources (HDFS, SQL, NoSQL, …)</a:t>
              </a:r>
            </a:p>
          </p:txBody>
        </p:sp>
        <p:sp>
          <p:nvSpPr>
            <p:cNvPr id="10" name="TextBox 9"/>
            <p:cNvSpPr txBox="1"/>
            <p:nvPr/>
          </p:nvSpPr>
          <p:spPr>
            <a:xfrm>
              <a:off x="2417027" y="2791061"/>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600">
                  <a:solidFill>
                    <a:srgbClr val="FFFFFF"/>
                  </a:solidFill>
                  <a:latin typeface="Segoe UI Semibold" panose="020B0702040204020203" pitchFamily="34" charset="0"/>
                  <a:cs typeface="Segoe UI Semibold" panose="020B0702040204020203" pitchFamily="34" charset="0"/>
                </a:rPr>
                <a:t>Cluster Manager</a:t>
              </a:r>
            </a:p>
          </p:txBody>
        </p:sp>
        <p:sp>
          <p:nvSpPr>
            <p:cNvPr id="11" name="TextBox 10"/>
            <p:cNvSpPr txBox="1"/>
            <p:nvPr/>
          </p:nvSpPr>
          <p:spPr>
            <a:xfrm>
              <a:off x="832020"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2" name="TextBox 11"/>
            <p:cNvSpPr txBox="1"/>
            <p:nvPr/>
          </p:nvSpPr>
          <p:spPr>
            <a:xfrm>
              <a:off x="2984803" y="3582446"/>
              <a:ext cx="914270" cy="320587"/>
            </a:xfrm>
            <a:prstGeom prst="rect">
              <a:avLst/>
            </a:prstGeom>
            <a:noFill/>
          </p:spPr>
          <p:txBody>
            <a:bodyPr wrap="none" lIns="182828" tIns="146263" rIns="182828" bIns="146263" rtlCol="0" anchor="ctr">
              <a:noAutofit/>
            </a:bodyPr>
            <a:lstStyle/>
            <a:p>
              <a:pP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sp>
          <p:nvSpPr>
            <p:cNvPr id="13" name="TextBox 12"/>
            <p:cNvSpPr txBox="1"/>
            <p:nvPr/>
          </p:nvSpPr>
          <p:spPr>
            <a:xfrm>
              <a:off x="5074868" y="3582446"/>
              <a:ext cx="914270" cy="32058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400">
                  <a:solidFill>
                    <a:srgbClr val="353535">
                      <a:lumMod val="75000"/>
                      <a:lumOff val="25000"/>
                    </a:srgbClr>
                  </a:solidFill>
                  <a:latin typeface="Segoe UI Semibold" panose="020B0702040204020203" pitchFamily="34" charset="0"/>
                  <a:cs typeface="Segoe UI Semibold" panose="020B0702040204020203" pitchFamily="34" charset="0"/>
                </a:rPr>
                <a:t>Node</a:t>
              </a:r>
            </a:p>
          </p:txBody>
        </p:sp>
        <p:cxnSp>
          <p:nvCxnSpPr>
            <p:cNvPr id="21" name="Straight Arrow Connector 20"/>
            <p:cNvCxnSpPr/>
            <p:nvPr/>
          </p:nvCxnSpPr>
          <p:spPr>
            <a:xfrm flipV="1">
              <a:off x="1289155" y="5022703"/>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3496503" y="5022703"/>
              <a:ext cx="2047" cy="683238"/>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2003" y="5030624"/>
              <a:ext cx="1" cy="644600"/>
            </a:xfrm>
            <a:prstGeom prst="straightConnector1">
              <a:avLst/>
            </a:prstGeom>
            <a:ln w="38100">
              <a:solidFill>
                <a:schemeClr val="tx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4338" y="4588768"/>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p:cNvSpPr/>
            <p:nvPr/>
          </p:nvSpPr>
          <p:spPr bwMode="auto">
            <a:xfrm>
              <a:off x="3092710" y="4540127"/>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5127186" y="4566012"/>
              <a:ext cx="809633" cy="3374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8" name="Rectangle 27"/>
            <p:cNvSpPr/>
            <p:nvPr/>
          </p:nvSpPr>
          <p:spPr bwMode="auto">
            <a:xfrm>
              <a:off x="889286" y="4135591"/>
              <a:ext cx="799736"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29" name="Rectangle 28"/>
            <p:cNvSpPr/>
            <p:nvPr/>
          </p:nvSpPr>
          <p:spPr bwMode="auto">
            <a:xfrm>
              <a:off x="3083716" y="40814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 name="Rectangle 29"/>
            <p:cNvSpPr/>
            <p:nvPr/>
          </p:nvSpPr>
          <p:spPr bwMode="auto">
            <a:xfrm>
              <a:off x="5127186" y="4093572"/>
              <a:ext cx="809633" cy="3374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000" b="1">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p:cNvSpPr txBox="1"/>
            <p:nvPr/>
          </p:nvSpPr>
          <p:spPr>
            <a:xfrm>
              <a:off x="950635" y="4191987"/>
              <a:ext cx="677041" cy="20965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3" name="TextBox 32"/>
            <p:cNvSpPr txBox="1"/>
            <p:nvPr/>
          </p:nvSpPr>
          <p:spPr>
            <a:xfrm>
              <a:off x="3258373" y="4180045"/>
              <a:ext cx="503853"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 </a:t>
              </a:r>
            </a:p>
          </p:txBody>
        </p:sp>
        <p:sp>
          <p:nvSpPr>
            <p:cNvPr id="34" name="TextBox 33"/>
            <p:cNvSpPr txBox="1"/>
            <p:nvPr/>
          </p:nvSpPr>
          <p:spPr>
            <a:xfrm>
              <a:off x="5138626" y="4180045"/>
              <a:ext cx="786752" cy="155279"/>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solidFill>
                    <a:schemeClr val="bg1"/>
                  </a:solidFill>
                  <a:latin typeface="Segoe UI Semibold" panose="020B0702040204020203" pitchFamily="34" charset="0"/>
                  <a:cs typeface="Segoe UI Semibold" panose="020B0702040204020203" pitchFamily="34" charset="0"/>
                </a:rPr>
                <a:t>Cache</a:t>
              </a:r>
            </a:p>
          </p:txBody>
        </p:sp>
        <p:sp>
          <p:nvSpPr>
            <p:cNvPr id="35" name="TextBox 34"/>
            <p:cNvSpPr txBox="1"/>
            <p:nvPr/>
          </p:nvSpPr>
          <p:spPr>
            <a:xfrm>
              <a:off x="5208451" y="4664882"/>
              <a:ext cx="647102" cy="20351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6" name="TextBox 35"/>
            <p:cNvSpPr txBox="1"/>
            <p:nvPr/>
          </p:nvSpPr>
          <p:spPr>
            <a:xfrm>
              <a:off x="3105266" y="4626138"/>
              <a:ext cx="784521" cy="171247"/>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sp>
          <p:nvSpPr>
            <p:cNvPr id="37" name="TextBox 36"/>
            <p:cNvSpPr txBox="1"/>
            <p:nvPr/>
          </p:nvSpPr>
          <p:spPr>
            <a:xfrm>
              <a:off x="950635" y="4629332"/>
              <a:ext cx="677041" cy="239066"/>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sz="120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Task</a:t>
              </a:r>
            </a:p>
          </p:txBody>
        </p:sp>
        <p:cxnSp>
          <p:nvCxnSpPr>
            <p:cNvPr id="42" name="Straight Arrow Connector 41"/>
            <p:cNvCxnSpPr>
              <a:cxnSpLocks/>
              <a:stCxn id="5" idx="2"/>
              <a:endCxn id="8" idx="0"/>
            </p:cNvCxnSpPr>
            <p:nvPr/>
          </p:nvCxnSpPr>
          <p:spPr>
            <a:xfrm flipH="1">
              <a:off x="1289156" y="3294585"/>
              <a:ext cx="2208373"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5" idx="2"/>
              <a:endCxn id="7" idx="0"/>
            </p:cNvCxnSpPr>
            <p:nvPr/>
          </p:nvCxnSpPr>
          <p:spPr>
            <a:xfrm>
              <a:off x="3497528" y="3294585"/>
              <a:ext cx="0"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5" idx="2"/>
              <a:endCxn id="6" idx="0"/>
            </p:cNvCxnSpPr>
            <p:nvPr/>
          </p:nvCxnSpPr>
          <p:spPr>
            <a:xfrm>
              <a:off x="3497528" y="3294585"/>
              <a:ext cx="2034476" cy="683238"/>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2221112" y="1517082"/>
              <a:ext cx="2552831" cy="717775"/>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b="1">
                <a:solidFill>
                  <a:srgbClr val="FFFFFF"/>
                </a:solidFill>
                <a:latin typeface="Segoe UI Semilight"/>
                <a:ea typeface="Segoe UI" pitchFamily="34" charset="0"/>
                <a:cs typeface="Segoe UI" pitchFamily="34" charset="0"/>
              </a:endParaRPr>
            </a:p>
          </p:txBody>
        </p:sp>
        <p:cxnSp>
          <p:nvCxnSpPr>
            <p:cNvPr id="79" name="Straight Arrow Connector 78"/>
            <p:cNvCxnSpPr>
              <a:cxnSpLocks/>
              <a:stCxn id="72" idx="2"/>
              <a:endCxn id="5" idx="0"/>
            </p:cNvCxnSpPr>
            <p:nvPr/>
          </p:nvCxnSpPr>
          <p:spPr>
            <a:xfrm>
              <a:off x="3497528" y="2234858"/>
              <a:ext cx="0" cy="431875"/>
            </a:xfrm>
            <a:prstGeom prst="straightConnector1">
              <a:avLst/>
            </a:prstGeom>
            <a:ln w="28575">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417027" y="1642217"/>
              <a:ext cx="2161002" cy="427451"/>
            </a:xfrm>
            <a:prstGeom prst="rect">
              <a:avLst/>
            </a:prstGeom>
            <a:noFill/>
          </p:spPr>
          <p:txBody>
            <a:bodyPr wrap="none" lIns="182828" tIns="146263" rIns="182828" bIns="146263" rtlCol="0" anchor="ctr">
              <a:noAutofit/>
            </a:bodyPr>
            <a:lstStyle/>
            <a:p>
              <a:pPr algn="ctr" defTabSz="914192">
                <a:lnSpc>
                  <a:spcPct val="90000"/>
                </a:lnSpc>
                <a:spcAft>
                  <a:spcPts val="600"/>
                </a:spcAft>
                <a:defRPr/>
              </a:pPr>
              <a:r>
                <a:rPr lang="en-US">
                  <a:solidFill>
                    <a:srgbClr val="FFFFFF"/>
                  </a:solidFill>
                  <a:latin typeface="Segoe UI Semibold" panose="020B0702040204020203" pitchFamily="34" charset="0"/>
                  <a:cs typeface="Segoe UI Semibold" panose="020B0702040204020203" pitchFamily="34" charset="0"/>
                </a:rPr>
                <a:t>Driver Program</a:t>
              </a:r>
              <a:br>
                <a:rPr lang="en-US">
                  <a:solidFill>
                    <a:srgbClr val="FFFFFF"/>
                  </a:solidFill>
                  <a:latin typeface="Segoe UI Semibold" panose="020B0702040204020203" pitchFamily="34" charset="0"/>
                  <a:cs typeface="Segoe UI Semibold" panose="020B0702040204020203" pitchFamily="34" charset="0"/>
                </a:rPr>
              </a:br>
              <a:r>
                <a:rPr lang="en-US" sz="1600" err="1">
                  <a:solidFill>
                    <a:srgbClr val="FFFFFF"/>
                  </a:solidFill>
                  <a:latin typeface="Segoe UI Semibold" panose="020B0702040204020203" pitchFamily="34" charset="0"/>
                  <a:cs typeface="Segoe UI Semibold" panose="020B0702040204020203" pitchFamily="34" charset="0"/>
                </a:rPr>
                <a:t>SparkContext</a:t>
              </a:r>
              <a:endParaRPr lang="en-US" sz="1600">
                <a:solidFill>
                  <a:srgbClr val="FFFFFF"/>
                </a:solidFill>
                <a:latin typeface="Segoe UI Semibold" panose="020B0702040204020203" pitchFamily="34" charset="0"/>
                <a:cs typeface="Segoe UI Semibold" panose="020B0702040204020203" pitchFamily="34" charset="0"/>
              </a:endParaRPr>
            </a:p>
          </p:txBody>
        </p:sp>
      </p:grpSp>
      <p:sp>
        <p:nvSpPr>
          <p:cNvPr id="14" name="Rectangle 13">
            <a:extLst>
              <a:ext uri="{FF2B5EF4-FFF2-40B4-BE49-F238E27FC236}">
                <a16:creationId xmlns:a16="http://schemas.microsoft.com/office/drawing/2014/main" id="{191836AC-AB46-41F8-8759-C89F4A4D1191}"/>
              </a:ext>
            </a:extLst>
          </p:cNvPr>
          <p:cNvSpPr/>
          <p:nvPr/>
        </p:nvSpPr>
        <p:spPr bwMode="auto">
          <a:xfrm>
            <a:off x="5748778" y="1105439"/>
            <a:ext cx="6293247" cy="5609720"/>
          </a:xfrm>
          <a:prstGeom prst="rect">
            <a:avLst/>
          </a:prstGeom>
          <a:no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Title 2">
            <a:extLst>
              <a:ext uri="{FF2B5EF4-FFF2-40B4-BE49-F238E27FC236}">
                <a16:creationId xmlns:a16="http://schemas.microsoft.com/office/drawing/2014/main" id="{AB3EBE99-A264-4D83-A7B9-86E706DA1372}"/>
              </a:ext>
            </a:extLst>
          </p:cNvPr>
          <p:cNvSpPr>
            <a:spLocks noGrp="1"/>
          </p:cNvSpPr>
          <p:nvPr>
            <p:ph type="title"/>
          </p:nvPr>
        </p:nvSpPr>
        <p:spPr>
          <a:xfrm>
            <a:off x="427229" y="221170"/>
            <a:ext cx="11334431" cy="523220"/>
          </a:xfrm>
        </p:spPr>
        <p:txBody>
          <a:bodyPr/>
          <a:lstStyle/>
          <a:p>
            <a:r>
              <a:rPr lang="en-US" sz="3400" spc="-147"/>
              <a:t>General Spark Cluster Architecture</a:t>
            </a:r>
          </a:p>
        </p:txBody>
      </p:sp>
    </p:spTree>
    <p:extLst>
      <p:ext uri="{BB962C8B-B14F-4D97-AF65-F5344CB8AC3E}">
        <p14:creationId xmlns:p14="http://schemas.microsoft.com/office/powerpoint/2010/main" val="285960781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2B9FED7-FA21-44F5-B79D-72CB88D38E25}"/>
              </a:ext>
            </a:extLst>
          </p:cNvPr>
          <p:cNvGrpSpPr/>
          <p:nvPr/>
        </p:nvGrpSpPr>
        <p:grpSpPr>
          <a:xfrm>
            <a:off x="584212" y="812043"/>
            <a:ext cx="10383239" cy="5058759"/>
            <a:chOff x="2823581" y="812043"/>
            <a:chExt cx="8143869" cy="5058759"/>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3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3210623" y="2475027"/>
              <a:ext cx="6891319" cy="2244039"/>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203C66"/>
                  </a:solidFill>
                </a:rPr>
                <a:t>What was covered today: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a process that trains a machine learning model, registers it for use and utilizes the model for scoring using the Predict statement. ​</a:t>
              </a:r>
            </a:p>
            <a:p>
              <a:pPr marL="342900" indent="-3429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Address scenarios the involve the design of how to monitor and manage a solution implemented with Azure Synapse Analytics.</a:t>
              </a: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4380816"/>
              <a:ext cx="6470090" cy="1489986"/>
            </a:xfrm>
            <a:prstGeom prst="rect">
              <a:avLst/>
            </a:prstGeom>
            <a:noFill/>
          </p:spPr>
          <p:txBody>
            <a:bodyPr wrap="square" lIns="179285" tIns="143428" rIns="179285" bIns="143428" rtlCol="0">
              <a:spAutoFit/>
            </a:bodyPr>
            <a:lstStyle/>
            <a:p>
              <a:pPr>
                <a:spcAft>
                  <a:spcPts val="588"/>
                </a:spcAft>
              </a:pPr>
              <a:r>
                <a:rPr lang="en-US" sz="2800" dirty="0">
                  <a:solidFill>
                    <a:srgbClr val="002050"/>
                  </a:solidFill>
                </a:rPr>
                <a:t>What we will learn tomorrow: </a:t>
              </a:r>
            </a:p>
            <a:p>
              <a:pPr marL="457200" indent="-457200">
                <a:spcAft>
                  <a:spcPts val="588"/>
                </a:spcAft>
                <a:buFont typeface="Arial" panose="020B0604020202020204" pitchFamily="34" charset="0"/>
                <a:buChar char="•"/>
              </a:pPr>
              <a:r>
                <a:rPr lang="en-US" sz="2000" dirty="0">
                  <a:solidFill>
                    <a:srgbClr val="002050"/>
                  </a:solidFill>
                </a:rPr>
                <a:t>How to address real world challenges in creating a </a:t>
              </a:r>
              <a:r>
                <a:rPr lang="en-US" sz="2000" dirty="0" err="1">
                  <a:solidFill>
                    <a:srgbClr val="002050"/>
                  </a:solidFill>
                </a:rPr>
                <a:t>PoC</a:t>
              </a:r>
              <a:r>
                <a:rPr lang="en-US" sz="2000" dirty="0">
                  <a:solidFill>
                    <a:srgbClr val="002050"/>
                  </a:solidFill>
                </a:rPr>
                <a:t> </a:t>
              </a:r>
            </a:p>
            <a:p>
              <a:pPr marL="457200" indent="-457200">
                <a:spcAft>
                  <a:spcPts val="588"/>
                </a:spcAft>
                <a:buFont typeface="Arial" panose="020B0604020202020204" pitchFamily="34" charset="0"/>
                <a:buChar char="•"/>
              </a:pPr>
              <a:r>
                <a:rPr lang="en-US" sz="2000" dirty="0">
                  <a:solidFill>
                    <a:srgbClr val="002050"/>
                  </a:solidFill>
                </a:rPr>
                <a:t>Applying what you have learned throughout the week</a:t>
              </a:r>
            </a:p>
          </p:txBody>
        </p:sp>
        <p:sp>
          <p:nvSpPr>
            <p:cNvPr id="11" name="TextBox 10">
              <a:extLst>
                <a:ext uri="{FF2B5EF4-FFF2-40B4-BE49-F238E27FC236}">
                  <a16:creationId xmlns:a16="http://schemas.microsoft.com/office/drawing/2014/main" id="{64CAE48B-827A-BF47-B25F-A34C4F9C7F62}"/>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3 Technical Boot Camp</a:t>
              </a:r>
              <a:endParaRPr lang="en-US" sz="4000" i="1">
                <a:solidFill>
                  <a:schemeClr val="dk1"/>
                </a:solidFill>
              </a:endParaRPr>
            </a:p>
          </p:txBody>
        </p:sp>
      </p:grpSp>
      <p:sp>
        <p:nvSpPr>
          <p:cNvPr id="2" name="Slide Number Placeholder 1"/>
          <p:cNvSpPr>
            <a:spLocks noGrp="1"/>
          </p:cNvSpPr>
          <p:nvPr>
            <p:ph type="sldNum" sz="quarter" idx="12"/>
          </p:nvPr>
        </p:nvSpPr>
        <p:spPr/>
        <p:txBody>
          <a:bodyPr/>
          <a:lstStyle/>
          <a:p>
            <a:fld id="{066A2566-BF17-4568-96F5-227DF6133B55}" type="slidenum">
              <a:rPr lang="en-US" smtClean="0"/>
              <a:pPr/>
              <a:t>80</a:t>
            </a:fld>
            <a:endParaRPr lang="en-US"/>
          </a:p>
        </p:txBody>
      </p:sp>
      <p:sp>
        <p:nvSpPr>
          <p:cNvPr id="4" name="TextBox 3">
            <a:extLst>
              <a:ext uri="{FF2B5EF4-FFF2-40B4-BE49-F238E27FC236}">
                <a16:creationId xmlns:a16="http://schemas.microsoft.com/office/drawing/2014/main" id="{F2DB5DF3-68C8-4FEE-ACCB-399A908E1573}"/>
              </a:ext>
            </a:extLst>
          </p:cNvPr>
          <p:cNvSpPr txBox="1"/>
          <p:nvPr/>
        </p:nvSpPr>
        <p:spPr>
          <a:xfrm>
            <a:off x="1623623" y="5770500"/>
            <a:ext cx="9221587"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If at anytime you require assistance please send a message to the “General” chat in Microsoft Teams </a:t>
            </a:r>
            <a:endParaRPr lang="en-US" sz="3200" i="1">
              <a:solidFill>
                <a:schemeClr val="dk1"/>
              </a:solidFill>
            </a:endParaRPr>
          </a:p>
        </p:txBody>
      </p:sp>
      <p:pic>
        <p:nvPicPr>
          <p:cNvPr id="5" name="Picture 4">
            <a:extLst>
              <a:ext uri="{FF2B5EF4-FFF2-40B4-BE49-F238E27FC236}">
                <a16:creationId xmlns:a16="http://schemas.microsoft.com/office/drawing/2014/main" id="{D4E0414C-9D2E-4F54-8D00-913FEC3C9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06535" y="138665"/>
            <a:ext cx="2955553" cy="2983123"/>
          </a:xfrm>
          <a:prstGeom prst="rect">
            <a:avLst/>
          </a:prstGeom>
        </p:spPr>
      </p:pic>
    </p:spTree>
    <p:extLst>
      <p:ext uri="{BB962C8B-B14F-4D97-AF65-F5344CB8AC3E}">
        <p14:creationId xmlns:p14="http://schemas.microsoft.com/office/powerpoint/2010/main" val="133528957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7" cy="5348536"/>
        </p:xfrm>
        <a:graphic>
          <a:graphicData uri="http://schemas.openxmlformats.org/drawingml/2006/table">
            <a:tbl>
              <a:tblPr firstRow="1" bandRow="1">
                <a:tableStyleId>{5C22544A-7EE6-4342-B048-85BDC9FD1C3A}</a:tableStyleId>
              </a:tblPr>
              <a:tblGrid>
                <a:gridCol w="3593869">
                  <a:extLst>
                    <a:ext uri="{9D8B030D-6E8A-4147-A177-3AD203B41FA5}">
                      <a16:colId xmlns:a16="http://schemas.microsoft.com/office/drawing/2014/main" val="942924306"/>
                    </a:ext>
                  </a:extLst>
                </a:gridCol>
                <a:gridCol w="3593869">
                  <a:extLst>
                    <a:ext uri="{9D8B030D-6E8A-4147-A177-3AD203B41FA5}">
                      <a16:colId xmlns:a16="http://schemas.microsoft.com/office/drawing/2014/main" val="3882466507"/>
                    </a:ext>
                  </a:extLst>
                </a:gridCol>
                <a:gridCol w="3593869">
                  <a:extLst>
                    <a:ext uri="{9D8B030D-6E8A-4147-A177-3AD203B41FA5}">
                      <a16:colId xmlns:a16="http://schemas.microsoft.com/office/drawing/2014/main" val="207437628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a:t>
                      </a:r>
                      <a:r>
                        <a:rPr lang="en-US" sz="2800" b="1" baseline="0" dirty="0">
                          <a:solidFill>
                            <a:schemeClr val="tx1"/>
                          </a:solidFill>
                        </a:rPr>
                        <a:t> 3</a:t>
                      </a:r>
                      <a:endParaRPr lang="en-US" sz="2800" b="1"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4"/>
                        </a:rPr>
                        <a:t>https://aka.ms/BC_EMEA_Day3</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3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81</a:t>
            </a:fld>
            <a:endParaRPr lang="en-US"/>
          </a:p>
        </p:txBody>
      </p:sp>
      <p:pic>
        <p:nvPicPr>
          <p:cNvPr id="9" name="Picture 8" title="EMEA DAY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7091" y="3742271"/>
            <a:ext cx="2286000" cy="2286000"/>
          </a:xfrm>
          <a:prstGeom prst="rect">
            <a:avLst/>
          </a:prstGeom>
        </p:spPr>
      </p:pic>
      <p:pic>
        <p:nvPicPr>
          <p:cNvPr id="10" name="Picture 9" title="EMEA DAY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49398" y="3742271"/>
            <a:ext cx="2286000" cy="2286000"/>
          </a:xfrm>
          <a:prstGeom prst="rect">
            <a:avLst/>
          </a:prstGeom>
        </p:spPr>
      </p:pic>
      <p:pic>
        <p:nvPicPr>
          <p:cNvPr id="11" name="Picture 10" title="EMEA DAY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2561" y="3742271"/>
            <a:ext cx="2286000" cy="2286000"/>
          </a:xfrm>
          <a:prstGeom prst="rect">
            <a:avLst/>
          </a:prstGeom>
        </p:spPr>
      </p:pic>
    </p:spTree>
    <p:extLst>
      <p:ext uri="{BB962C8B-B14F-4D97-AF65-F5344CB8AC3E}">
        <p14:creationId xmlns:p14="http://schemas.microsoft.com/office/powerpoint/2010/main" val="7025841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8964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Spark in Azure Synapse Analytics</a:t>
            </a:r>
          </a:p>
        </p:txBody>
      </p:sp>
    </p:spTree>
    <p:extLst>
      <p:ext uri="{BB962C8B-B14F-4D97-AF65-F5344CB8AC3E}">
        <p14:creationId xmlns:p14="http://schemas.microsoft.com/office/powerpoint/2010/main" val="38295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dba1f193-0e30-4fc9-87d8-4653d789ea3e"/>
    <ds:schemaRef ds:uri="http://purl.org/dc/dcmitype/"/>
    <ds:schemaRef ds:uri="http://schemas.microsoft.com/office/infopath/2007/PartnerControls"/>
    <ds:schemaRef ds:uri="http://purl.org/dc/terms/"/>
    <ds:schemaRef ds:uri="7a42ea66-c3dc-4710-b631-02025482a5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3305</TotalTime>
  <Words>6173</Words>
  <Application>Microsoft Office PowerPoint</Application>
  <PresentationFormat>Widescreen</PresentationFormat>
  <Paragraphs>924</Paragraphs>
  <Slides>82</Slides>
  <Notes>35</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82</vt:i4>
      </vt:variant>
    </vt:vector>
  </HeadingPairs>
  <TitlesOfParts>
    <vt:vector size="94" baseType="lpstr">
      <vt:lpstr>Arial</vt:lpstr>
      <vt:lpstr>Arial Nova</vt:lpstr>
      <vt:lpstr>Calibri</vt:lpstr>
      <vt:lpstr>Consolas</vt:lpstr>
      <vt:lpstr>Segoe UI</vt:lpstr>
      <vt:lpstr>Segoe UI Light</vt:lpstr>
      <vt:lpstr>Segoe UI Semibold</vt:lpstr>
      <vt:lpstr>Segoe UI Semilight</vt:lpstr>
      <vt:lpstr>Wingdings</vt:lpstr>
      <vt:lpstr>Analytics Surge</vt:lpstr>
      <vt:lpstr>2_Microsoft Generic 2019</vt:lpstr>
      <vt:lpstr>Analytics Surge</vt:lpstr>
      <vt:lpstr>Welcome to Technical Bootcamp: Day 3</vt:lpstr>
      <vt:lpstr>PowerPoint Presentation</vt:lpstr>
      <vt:lpstr>Spark for Data Science</vt:lpstr>
      <vt:lpstr>Agenda</vt:lpstr>
      <vt:lpstr>Apache Spark Overview</vt:lpstr>
      <vt:lpstr>Question…</vt:lpstr>
      <vt:lpstr>Apache Spark</vt:lpstr>
      <vt:lpstr>General Spark Cluster Architecture</vt:lpstr>
      <vt:lpstr>Spark in Azure Synapse Analytics</vt:lpstr>
      <vt:lpstr>Azure Synapse Apache Spark - Summary</vt:lpstr>
      <vt:lpstr>PowerPoint Presentation</vt:lpstr>
      <vt:lpstr>Synapse Spark Instance Creation</vt:lpstr>
      <vt:lpstr>Creating a Spark pool (1 of 2)</vt:lpstr>
      <vt:lpstr>Creating a Spark pool (2 of 2) - optional</vt:lpstr>
      <vt:lpstr>Library Management - Python</vt:lpstr>
      <vt:lpstr>Python Library Requirements Format</vt:lpstr>
      <vt:lpstr>Spark Pools - Configuring</vt:lpstr>
      <vt:lpstr>Notebooks in Azure Synapse Analytics</vt:lpstr>
      <vt:lpstr>The Notebook Paradigm – one UI for data science</vt:lpstr>
      <vt:lpstr>Examples of tools for data science used in Notebooks  </vt:lpstr>
      <vt:lpstr>Creating a Notebook</vt:lpstr>
      <vt:lpstr>Notebook setup</vt:lpstr>
      <vt:lpstr>Notebook setup – Session configuration</vt:lpstr>
      <vt:lpstr>Notebook capabilities – Cell management</vt:lpstr>
      <vt:lpstr>Notebook capabilities – Editing code</vt:lpstr>
      <vt:lpstr>Notebook capabilities – Editing code</vt:lpstr>
      <vt:lpstr>Notebook capabilities – Editing text cells</vt:lpstr>
      <vt:lpstr>Notebook capabilities – Running cells</vt:lpstr>
      <vt:lpstr>Notebook capabilities – Cell output</vt:lpstr>
      <vt:lpstr>Spark Pools – Notebook capabilities</vt:lpstr>
      <vt:lpstr>Spark Pools – Notebook capabilities</vt:lpstr>
      <vt:lpstr>Notebook capabilities – Use in pipelines</vt:lpstr>
      <vt:lpstr>Notebook capabilities – Use in pipelines (2)</vt:lpstr>
      <vt:lpstr>Notebook capabilities – Querying SQL Pools</vt:lpstr>
      <vt:lpstr>Notebook capabilities – Querying Parquet Files</vt:lpstr>
      <vt:lpstr>Pop Quiz #4</vt:lpstr>
      <vt:lpstr>Pop Quiz #4</vt:lpstr>
      <vt:lpstr>Machine Learning in Azure Synapse Analytics</vt:lpstr>
      <vt:lpstr>Synapse Analytics and the Machine Learning Process</vt:lpstr>
      <vt:lpstr>Making predictions with T-SQL</vt:lpstr>
      <vt:lpstr>What is ONNX?</vt:lpstr>
      <vt:lpstr>PowerPoint Presentation</vt:lpstr>
      <vt:lpstr>PowerPoint Presentation</vt:lpstr>
      <vt:lpstr>PowerPoint Presentation</vt:lpstr>
      <vt:lpstr>Hands-On Build Activity:  Machine Learning</vt:lpstr>
      <vt:lpstr>Lab: individual lab exercise</vt:lpstr>
      <vt:lpstr>Breakout Activity: Model Implementation</vt:lpstr>
      <vt:lpstr>Activity: group-based lab exercise</vt:lpstr>
      <vt:lpstr>PowerPoint Presentation</vt:lpstr>
      <vt:lpstr>Hands-On Build Activity:  Spark ML</vt:lpstr>
      <vt:lpstr>Activity: group-based lab exercise</vt:lpstr>
      <vt:lpstr>PowerPoint Presentation</vt:lpstr>
      <vt:lpstr>Monitor &amp; Manage</vt:lpstr>
      <vt:lpstr>Agenda</vt:lpstr>
      <vt:lpstr>Discussion…</vt:lpstr>
      <vt:lpstr>Monitor within Monitor Hub</vt:lpstr>
      <vt:lpstr>Monitor SQL Requests</vt:lpstr>
      <vt:lpstr>Monitor Orchestration</vt:lpstr>
      <vt:lpstr>Monitor Spark applications</vt:lpstr>
      <vt:lpstr>Monitor SQL Pools</vt:lpstr>
      <vt:lpstr>Manage</vt:lpstr>
      <vt:lpstr>Workload Management</vt:lpstr>
      <vt:lpstr>Workload classification</vt:lpstr>
      <vt:lpstr>Workload importance</vt:lpstr>
      <vt:lpstr>Workload Isolation</vt:lpstr>
      <vt:lpstr>Discussion…</vt:lpstr>
      <vt:lpstr>Azure Advisor recommendations</vt:lpstr>
      <vt:lpstr>Maintenance windows</vt:lpstr>
      <vt:lpstr>Manage Summary</vt:lpstr>
      <vt:lpstr>Full Group Activity: Monitor &amp; Manage </vt:lpstr>
      <vt:lpstr>Mentimeter Poll</vt:lpstr>
      <vt:lpstr>Hands-On Build Activity:  Monitoring</vt:lpstr>
      <vt:lpstr>Lab: individual lab exercise</vt:lpstr>
      <vt:lpstr>Behind the scenes</vt:lpstr>
      <vt:lpstr>What you see</vt:lpstr>
      <vt:lpstr>What you didn’t see – a massive Synapse DevOps effort</vt:lpstr>
      <vt:lpstr>The Dataset</vt:lpstr>
      <vt:lpstr>The Automation</vt:lpstr>
      <vt:lpstr>Automation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96</cp:revision>
  <dcterms:created xsi:type="dcterms:W3CDTF">2020-05-01T23:34:12Z</dcterms:created>
  <dcterms:modified xsi:type="dcterms:W3CDTF">2020-09-16T14:19:41Z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